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7" r:id="rId3"/>
    <p:sldId id="279" r:id="rId4"/>
    <p:sldId id="280" r:id="rId5"/>
    <p:sldId id="270" r:id="rId6"/>
    <p:sldId id="272" r:id="rId7"/>
    <p:sldId id="273" r:id="rId8"/>
    <p:sldId id="274" r:id="rId9"/>
    <p:sldId id="275" r:id="rId10"/>
    <p:sldId id="277" r:id="rId11"/>
    <p:sldId id="283" r:id="rId12"/>
    <p:sldId id="282" r:id="rId13"/>
    <p:sldId id="278" r:id="rId14"/>
    <p:sldId id="284"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55BD04-C37E-47C9-ADEA-710BBC959EB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420F814-1A5A-4737-BEE4-B740A72EEA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269EC81-BAB8-4C6E-B5D7-31A124658070}"/>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5" name="Platshållare för sidfot 4">
            <a:extLst>
              <a:ext uri="{FF2B5EF4-FFF2-40B4-BE49-F238E27FC236}">
                <a16:creationId xmlns:a16="http://schemas.microsoft.com/office/drawing/2014/main" id="{D2FEC3F8-E661-4C5A-AB72-1A85E76ABB2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F721EF7-C849-45A5-B55C-F34590C5B0FE}"/>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13286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D8D96B-B8C8-4D30-9724-69B8BFCA793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11C1FEE-46A4-4F4F-AF15-8C673D308CC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C6CD642-836D-4170-9B4D-C004CC3D344A}"/>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5" name="Platshållare för sidfot 4">
            <a:extLst>
              <a:ext uri="{FF2B5EF4-FFF2-40B4-BE49-F238E27FC236}">
                <a16:creationId xmlns:a16="http://schemas.microsoft.com/office/drawing/2014/main" id="{B4946D01-6802-46E6-A856-BD7BABE19EE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82343DC-2B7A-43B2-9135-A9782A473A64}"/>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1533857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5927CA2-6CF6-47C3-BC1A-5B0BE3BB7C37}"/>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73BDFAB-BAF0-4548-BD31-C1B659E90C7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52FFB3B-8E68-466E-B8C4-CF7B7D61EADF}"/>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5" name="Platshållare för sidfot 4">
            <a:extLst>
              <a:ext uri="{FF2B5EF4-FFF2-40B4-BE49-F238E27FC236}">
                <a16:creationId xmlns:a16="http://schemas.microsoft.com/office/drawing/2014/main" id="{78BDFD93-268C-4A9D-BC8B-E18342D93A3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403CA7-9EA4-4E7F-AB96-EF4D8470D93D}"/>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144641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5576DD-C3AD-40D5-A0B8-801F206A13F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2D66466-D539-4CF0-927E-6BA14D5A39B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BEB7017-7334-42E2-9544-FC39D0997F16}"/>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5" name="Platshållare för sidfot 4">
            <a:extLst>
              <a:ext uri="{FF2B5EF4-FFF2-40B4-BE49-F238E27FC236}">
                <a16:creationId xmlns:a16="http://schemas.microsoft.com/office/drawing/2014/main" id="{87979A31-25D3-426D-984C-8A3791E9F0A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8042FF7-4362-4E3B-8120-3EC629AB4870}"/>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112280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C79CD1-9E8D-41CF-AE2E-732D05E013D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EB6FEEC-6FC2-4142-A3F1-854D9C31EB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F73C554-4807-4ECA-893C-4A0F6109FB96}"/>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5" name="Platshållare för sidfot 4">
            <a:extLst>
              <a:ext uri="{FF2B5EF4-FFF2-40B4-BE49-F238E27FC236}">
                <a16:creationId xmlns:a16="http://schemas.microsoft.com/office/drawing/2014/main" id="{3F2DC4FF-B15B-4675-9EFD-4E2A51ACF06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D948EFB-FCD1-464F-9EAC-91E5BD588A5B}"/>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162451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070CA2-B65B-4988-B62E-4FF941E73FE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F7F6CE-D5AB-43A0-8D29-79276E1D40F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273FE1D-2F00-40A7-B9D3-FCC4168FC36A}"/>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3D957E1-0901-4F5E-9748-25C12F7570AD}"/>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6" name="Platshållare för sidfot 5">
            <a:extLst>
              <a:ext uri="{FF2B5EF4-FFF2-40B4-BE49-F238E27FC236}">
                <a16:creationId xmlns:a16="http://schemas.microsoft.com/office/drawing/2014/main" id="{C7862BF8-3BCD-4CEB-82F9-52AAC5E4727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A62429F-07F5-4245-8BC9-5216D199CA79}"/>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237151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43299E-BBD5-47F4-87E9-12A2B9C05A04}"/>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15C456D-5B9F-45FE-8296-BB7433269E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5D7D793-E876-4388-8EF0-4D56640FE91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A5A08D2B-9590-4ACA-9F7A-F1CAD20375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D929E260-FA7B-4268-92DE-22A4C014862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D65E07F-C69B-4A72-9D6D-D0851D5E03E6}"/>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8" name="Platshållare för sidfot 7">
            <a:extLst>
              <a:ext uri="{FF2B5EF4-FFF2-40B4-BE49-F238E27FC236}">
                <a16:creationId xmlns:a16="http://schemas.microsoft.com/office/drawing/2014/main" id="{BFBE7BE1-E280-416D-AAA4-495F87EBBF4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74836D9-E450-4332-A073-E910D76953A8}"/>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39318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5C194A-1C3B-45AB-9B9F-F4F9893C05A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8678669-6F50-4D8D-AA3F-602F8DC77AE4}"/>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4" name="Platshållare för sidfot 3">
            <a:extLst>
              <a:ext uri="{FF2B5EF4-FFF2-40B4-BE49-F238E27FC236}">
                <a16:creationId xmlns:a16="http://schemas.microsoft.com/office/drawing/2014/main" id="{B867AB73-4DAE-4BAA-9F22-8118DF916C2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A67776D-C914-4927-90C5-7C9AF20467E6}"/>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1247028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F68F5C9-32B2-4732-83CD-DCB556A6F4B9}"/>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3" name="Platshållare för sidfot 2">
            <a:extLst>
              <a:ext uri="{FF2B5EF4-FFF2-40B4-BE49-F238E27FC236}">
                <a16:creationId xmlns:a16="http://schemas.microsoft.com/office/drawing/2014/main" id="{C0AD68C9-108B-4707-A52D-416AE3CC8D2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5E778FB-1ED2-4EFF-BF02-BD5EDAA95926}"/>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327842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5064A7-5DE9-45F1-9C36-3646629DC74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EAFA97B-8DFD-4229-9D94-1F7EBA8C3A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A42904B-7549-46C2-9658-3BD55B810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B91A036-E85B-4E4E-910D-D951AAFC5139}"/>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6" name="Platshållare för sidfot 5">
            <a:extLst>
              <a:ext uri="{FF2B5EF4-FFF2-40B4-BE49-F238E27FC236}">
                <a16:creationId xmlns:a16="http://schemas.microsoft.com/office/drawing/2014/main" id="{7330431A-186E-43C9-B316-75EE8738115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41E0B13-A804-4D6D-8DCE-16743961E6EF}"/>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187547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C0B98A-1D1B-476E-9454-169E1CC6C3C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545FE76-FDB4-47D7-828F-8780128DF1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A53E7FD0-1836-4008-A377-2F859F0CD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68DFB06-7E3F-4B01-AE34-15C9C86BFE0D}"/>
              </a:ext>
            </a:extLst>
          </p:cNvPr>
          <p:cNvSpPr>
            <a:spLocks noGrp="1"/>
          </p:cNvSpPr>
          <p:nvPr>
            <p:ph type="dt" sz="half" idx="10"/>
          </p:nvPr>
        </p:nvSpPr>
        <p:spPr/>
        <p:txBody>
          <a:bodyPr/>
          <a:lstStyle/>
          <a:p>
            <a:fld id="{4AD7A314-B203-49DC-A2FE-E1FC33C4BA9F}" type="datetimeFigureOut">
              <a:rPr lang="sv-SE" smtClean="0"/>
              <a:t>2022-01-18</a:t>
            </a:fld>
            <a:endParaRPr lang="sv-SE"/>
          </a:p>
        </p:txBody>
      </p:sp>
      <p:sp>
        <p:nvSpPr>
          <p:cNvPr id="6" name="Platshållare för sidfot 5">
            <a:extLst>
              <a:ext uri="{FF2B5EF4-FFF2-40B4-BE49-F238E27FC236}">
                <a16:creationId xmlns:a16="http://schemas.microsoft.com/office/drawing/2014/main" id="{530625F3-DC72-492C-B79C-9F9CF6E404D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AEE6183-BA4D-4450-869A-2F51F0A05740}"/>
              </a:ext>
            </a:extLst>
          </p:cNvPr>
          <p:cNvSpPr>
            <a:spLocks noGrp="1"/>
          </p:cNvSpPr>
          <p:nvPr>
            <p:ph type="sldNum" sz="quarter" idx="12"/>
          </p:nvPr>
        </p:nvSpPr>
        <p:spPr/>
        <p:txBody>
          <a:bodyPr/>
          <a:lstStyle/>
          <a:p>
            <a:fld id="{41536B39-5FF4-4728-B630-7DE64A328B7D}" type="slidenum">
              <a:rPr lang="sv-SE" smtClean="0"/>
              <a:t>‹#›</a:t>
            </a:fld>
            <a:endParaRPr lang="sv-SE"/>
          </a:p>
        </p:txBody>
      </p:sp>
    </p:spTree>
    <p:extLst>
      <p:ext uri="{BB962C8B-B14F-4D97-AF65-F5344CB8AC3E}">
        <p14:creationId xmlns:p14="http://schemas.microsoft.com/office/powerpoint/2010/main" val="302948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8D0244C-CEBB-4D34-BB55-672C3CEC15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7901935-1BFC-4196-B9A7-836E125D96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DC406DA-6C05-48C7-9EA2-A7417D5224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7A314-B203-49DC-A2FE-E1FC33C4BA9F}" type="datetimeFigureOut">
              <a:rPr lang="sv-SE" smtClean="0"/>
              <a:t>2022-01-18</a:t>
            </a:fld>
            <a:endParaRPr lang="sv-SE"/>
          </a:p>
        </p:txBody>
      </p:sp>
      <p:sp>
        <p:nvSpPr>
          <p:cNvPr id="5" name="Platshållare för sidfot 4">
            <a:extLst>
              <a:ext uri="{FF2B5EF4-FFF2-40B4-BE49-F238E27FC236}">
                <a16:creationId xmlns:a16="http://schemas.microsoft.com/office/drawing/2014/main" id="{A82143F2-0ED3-4DB8-8E6A-1BDA1AB35D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2C8502B-5C8B-42BA-A7B0-468764CAE8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36B39-5FF4-4728-B630-7DE64A328B7D}" type="slidenum">
              <a:rPr lang="sv-SE" smtClean="0"/>
              <a:t>‹#›</a:t>
            </a:fld>
            <a:endParaRPr lang="sv-SE"/>
          </a:p>
        </p:txBody>
      </p:sp>
    </p:spTree>
    <p:extLst>
      <p:ext uri="{BB962C8B-B14F-4D97-AF65-F5344CB8AC3E}">
        <p14:creationId xmlns:p14="http://schemas.microsoft.com/office/powerpoint/2010/main" val="785611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137" name="Straight Connector 136">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63566"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1AADB04C-BEDD-4EA6-B884-2B222D097B93}"/>
              </a:ext>
            </a:extLst>
          </p:cNvPr>
          <p:cNvSpPr>
            <a:spLocks noGrp="1"/>
          </p:cNvSpPr>
          <p:nvPr>
            <p:ph type="ctrTitle"/>
          </p:nvPr>
        </p:nvSpPr>
        <p:spPr>
          <a:xfrm>
            <a:off x="6785928" y="1038225"/>
            <a:ext cx="3322317" cy="1009650"/>
          </a:xfrm>
        </p:spPr>
        <p:txBody>
          <a:bodyPr anchor="b">
            <a:normAutofit fontScale="90000"/>
          </a:bodyPr>
          <a:lstStyle/>
          <a:p>
            <a:r>
              <a:rPr lang="sv-SE" sz="4400" dirty="0">
                <a:latin typeface="Ink Free" panose="03080402000500000000" pitchFamily="66" charset="0"/>
              </a:rPr>
              <a:t>Nu tar vi en kort paus! </a:t>
            </a:r>
          </a:p>
        </p:txBody>
      </p:sp>
      <p:sp>
        <p:nvSpPr>
          <p:cNvPr id="7" name="Rubrik 1">
            <a:extLst>
              <a:ext uri="{FF2B5EF4-FFF2-40B4-BE49-F238E27FC236}">
                <a16:creationId xmlns:a16="http://schemas.microsoft.com/office/drawing/2014/main" id="{7ABB17CF-D7AF-40DB-9297-621BC656BC63}"/>
              </a:ext>
            </a:extLst>
          </p:cNvPr>
          <p:cNvSpPr txBox="1">
            <a:spLocks/>
          </p:cNvSpPr>
          <p:nvPr/>
        </p:nvSpPr>
        <p:spPr>
          <a:xfrm>
            <a:off x="5672114" y="2276475"/>
            <a:ext cx="5781675" cy="206692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v-SE" sz="2800" dirty="0" err="1">
                <a:effectLst/>
                <a:latin typeface="Calibri" panose="020F0502020204030204" pitchFamily="34" charset="0"/>
                <a:ea typeface="Calibri" panose="020F0502020204030204" pitchFamily="34" charset="0"/>
              </a:rPr>
              <a:t>Kl</a:t>
            </a:r>
            <a:r>
              <a:rPr lang="sv-SE" sz="2800" dirty="0">
                <a:effectLst/>
                <a:latin typeface="Calibri" panose="020F0502020204030204" pitchFamily="34" charset="0"/>
                <a:ea typeface="Calibri" panose="020F0502020204030204" pitchFamily="34" charset="0"/>
              </a:rPr>
              <a:t> 10:45</a:t>
            </a:r>
          </a:p>
          <a:p>
            <a:r>
              <a:rPr lang="sv-SE" sz="2800" b="1" dirty="0">
                <a:effectLst/>
                <a:latin typeface="Calibri" panose="020F0502020204030204" pitchFamily="34" charset="0"/>
                <a:ea typeface="Calibri" panose="020F0502020204030204" pitchFamily="34" charset="0"/>
              </a:rPr>
              <a:t>Kris och konflikt – </a:t>
            </a:r>
            <a:br>
              <a:rPr lang="sv-SE" sz="2800" b="1" dirty="0">
                <a:effectLst/>
                <a:latin typeface="Calibri" panose="020F0502020204030204" pitchFamily="34" charset="0"/>
                <a:ea typeface="Calibri" panose="020F0502020204030204" pitchFamily="34" charset="0"/>
              </a:rPr>
            </a:br>
            <a:r>
              <a:rPr lang="sv-SE" sz="2800" b="1" dirty="0">
                <a:effectLst/>
                <a:latin typeface="Calibri" panose="020F0502020204030204" pitchFamily="34" charset="0"/>
                <a:ea typeface="Calibri" panose="020F0502020204030204" pitchFamily="34" charset="0"/>
              </a:rPr>
              <a:t>vad är det som händer?</a:t>
            </a:r>
          </a:p>
          <a:p>
            <a:r>
              <a:rPr lang="sv-SE" sz="2800" i="1" dirty="0">
                <a:latin typeface="Calibri" panose="020F0502020204030204" pitchFamily="34" charset="0"/>
                <a:ea typeface="Calibri" panose="020F0502020204030204" pitchFamily="34" charset="0"/>
              </a:rPr>
              <a:t>Ingemar Fhager</a:t>
            </a:r>
            <a:endParaRPr lang="sv-SE" sz="2800" i="1" dirty="0">
              <a:effectLst/>
              <a:latin typeface="Calibri" panose="020F0502020204030204" pitchFamily="34" charset="0"/>
              <a:ea typeface="Calibri" panose="020F0502020204030204" pitchFamily="34" charset="0"/>
            </a:endParaRPr>
          </a:p>
        </p:txBody>
      </p:sp>
      <p:pic>
        <p:nvPicPr>
          <p:cNvPr id="1026" name="Picture 2" descr="Möte, Företag, Brainstorming, Spåna, Affärsmän">
            <a:extLst>
              <a:ext uri="{FF2B5EF4-FFF2-40B4-BE49-F238E27FC236}">
                <a16:creationId xmlns:a16="http://schemas.microsoft.com/office/drawing/2014/main" id="{581E7C49-2C97-43F0-B8B8-7C76247B2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5850" y="1543050"/>
            <a:ext cx="6762750" cy="4910038"/>
          </a:xfrm>
          <a:prstGeom prst="rect">
            <a:avLst/>
          </a:prstGeom>
          <a:noFill/>
          <a:extLst>
            <a:ext uri="{909E8E84-426E-40DD-AFC4-6F175D3DCCD1}">
              <a14:hiddenFill xmlns:a14="http://schemas.microsoft.com/office/drawing/2010/main">
                <a:solidFill>
                  <a:srgbClr val="FFFFFF"/>
                </a:solidFill>
              </a14:hiddenFill>
            </a:ext>
          </a:extLst>
        </p:spPr>
      </p:pic>
      <p:sp>
        <p:nvSpPr>
          <p:cNvPr id="11" name="Rubrik 1">
            <a:extLst>
              <a:ext uri="{FF2B5EF4-FFF2-40B4-BE49-F238E27FC236}">
                <a16:creationId xmlns:a16="http://schemas.microsoft.com/office/drawing/2014/main" id="{2488EDF2-1A43-40AD-9B76-7BBF65DCD1BE}"/>
              </a:ext>
            </a:extLst>
          </p:cNvPr>
          <p:cNvSpPr txBox="1">
            <a:spLocks/>
          </p:cNvSpPr>
          <p:nvPr/>
        </p:nvSpPr>
        <p:spPr>
          <a:xfrm>
            <a:off x="508827" y="20956"/>
            <a:ext cx="4726746" cy="22879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Verktyg och tips för bättre möten!</a:t>
            </a:r>
          </a:p>
        </p:txBody>
      </p:sp>
    </p:spTree>
    <p:extLst>
      <p:ext uri="{BB962C8B-B14F-4D97-AF65-F5344CB8AC3E}">
        <p14:creationId xmlns:p14="http://schemas.microsoft.com/office/powerpoint/2010/main" val="21882881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öte, Företag, Brainstorming, Spåna, Affärsmän">
            <a:extLst>
              <a:ext uri="{FF2B5EF4-FFF2-40B4-BE49-F238E27FC236}">
                <a16:creationId xmlns:a16="http://schemas.microsoft.com/office/drawing/2014/main" id="{581E7C49-2C97-43F0-B8B8-7C76247B2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0526" y="3804434"/>
            <a:ext cx="3648074" cy="2648654"/>
          </a:xfrm>
          <a:prstGeom prst="rect">
            <a:avLst/>
          </a:prstGeom>
          <a:noFill/>
          <a:extLst>
            <a:ext uri="{909E8E84-426E-40DD-AFC4-6F175D3DCCD1}">
              <a14:hiddenFill xmlns:a14="http://schemas.microsoft.com/office/drawing/2010/main">
                <a:solidFill>
                  <a:srgbClr val="FFFFFF"/>
                </a:solidFill>
              </a14:hiddenFill>
            </a:ext>
          </a:extLst>
        </p:spPr>
      </p:pic>
      <p:sp>
        <p:nvSpPr>
          <p:cNvPr id="11" name="Rubrik 1">
            <a:extLst>
              <a:ext uri="{FF2B5EF4-FFF2-40B4-BE49-F238E27FC236}">
                <a16:creationId xmlns:a16="http://schemas.microsoft.com/office/drawing/2014/main" id="{2488EDF2-1A43-40AD-9B76-7BBF65DCD1BE}"/>
              </a:ext>
            </a:extLst>
          </p:cNvPr>
          <p:cNvSpPr txBox="1">
            <a:spLocks/>
          </p:cNvSpPr>
          <p:nvPr/>
        </p:nvSpPr>
        <p:spPr>
          <a:xfrm>
            <a:off x="680277" y="-234887"/>
            <a:ext cx="8292273" cy="17506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Hur ska vi prioritera? </a:t>
            </a:r>
          </a:p>
        </p:txBody>
      </p:sp>
      <p:cxnSp>
        <p:nvCxnSpPr>
          <p:cNvPr id="4" name="Rak pilkoppling 3">
            <a:extLst>
              <a:ext uri="{FF2B5EF4-FFF2-40B4-BE49-F238E27FC236}">
                <a16:creationId xmlns:a16="http://schemas.microsoft.com/office/drawing/2014/main" id="{5989F6F6-42AE-4620-8885-490C3AC7873E}"/>
              </a:ext>
            </a:extLst>
          </p:cNvPr>
          <p:cNvCxnSpPr>
            <a:cxnSpLocks noChangeShapeType="1"/>
          </p:cNvCxnSpPr>
          <p:nvPr/>
        </p:nvCxnSpPr>
        <p:spPr bwMode="auto">
          <a:xfrm flipV="1">
            <a:off x="894080" y="9548496"/>
            <a:ext cx="2830195" cy="45085"/>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cxnSp>
        <p:nvCxnSpPr>
          <p:cNvPr id="5" name="Rak pilkoppling 4">
            <a:extLst>
              <a:ext uri="{FF2B5EF4-FFF2-40B4-BE49-F238E27FC236}">
                <a16:creationId xmlns:a16="http://schemas.microsoft.com/office/drawing/2014/main" id="{7BF2393A-CB28-49A1-9A43-B6FFBE953BD4}"/>
              </a:ext>
            </a:extLst>
          </p:cNvPr>
          <p:cNvCxnSpPr>
            <a:cxnSpLocks noChangeShapeType="1"/>
          </p:cNvCxnSpPr>
          <p:nvPr/>
        </p:nvCxnSpPr>
        <p:spPr bwMode="auto">
          <a:xfrm>
            <a:off x="2266315" y="8719820"/>
            <a:ext cx="45085" cy="1950720"/>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sp>
        <p:nvSpPr>
          <p:cNvPr id="3" name="Rectangle 4">
            <a:extLst>
              <a:ext uri="{FF2B5EF4-FFF2-40B4-BE49-F238E27FC236}">
                <a16:creationId xmlns:a16="http://schemas.microsoft.com/office/drawing/2014/main" id="{4BD5B767-4DFD-4CD6-B8B3-C6A0E48932B2}"/>
              </a:ext>
            </a:extLst>
          </p:cNvPr>
          <p:cNvSpPr>
            <a:spLocks noChangeArrowheads="1"/>
          </p:cNvSpPr>
          <p:nvPr/>
        </p:nvSpPr>
        <p:spPr bwMode="auto">
          <a:xfrm>
            <a:off x="518351" y="1825806"/>
            <a:ext cx="208197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Mycket tid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43D59077-BEF8-4043-9E1E-09B922424899}"/>
              </a:ext>
            </a:extLst>
          </p:cNvPr>
          <p:cNvSpPr>
            <a:spLocks noChangeArrowheads="1"/>
          </p:cNvSpPr>
          <p:nvPr/>
        </p:nvSpPr>
        <p:spPr bwMode="auto">
          <a:xfrm>
            <a:off x="5323841" y="5867358"/>
            <a:ext cx="374395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Mycket viktigt!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9" name="Rak pilkoppling 8">
            <a:extLst>
              <a:ext uri="{FF2B5EF4-FFF2-40B4-BE49-F238E27FC236}">
                <a16:creationId xmlns:a16="http://schemas.microsoft.com/office/drawing/2014/main" id="{603FD0E1-D5B7-4721-8DDA-D682F9D87292}"/>
              </a:ext>
            </a:extLst>
          </p:cNvPr>
          <p:cNvCxnSpPr/>
          <p:nvPr/>
        </p:nvCxnSpPr>
        <p:spPr>
          <a:xfrm flipV="1">
            <a:off x="1452562" y="5866403"/>
            <a:ext cx="5457825" cy="2144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id="{9D8807DA-C101-44C7-8E6D-FB5771FD6128}"/>
              </a:ext>
            </a:extLst>
          </p:cNvPr>
          <p:cNvCxnSpPr>
            <a:cxnSpLocks/>
          </p:cNvCxnSpPr>
          <p:nvPr/>
        </p:nvCxnSpPr>
        <p:spPr>
          <a:xfrm flipV="1">
            <a:off x="1437640" y="2423166"/>
            <a:ext cx="0" cy="344419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7172" name="Picture 4" descr="Notera, Post It, Påminnelse, Fästis, Gul, Kontor">
            <a:extLst>
              <a:ext uri="{FF2B5EF4-FFF2-40B4-BE49-F238E27FC236}">
                <a16:creationId xmlns:a16="http://schemas.microsoft.com/office/drawing/2014/main" id="{87400B54-B023-4AB6-8F8D-B3597AD17B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7026" y="2486440"/>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Notera, Post It, Påminnelse, Fästis, Gul, Kontor">
            <a:extLst>
              <a:ext uri="{FF2B5EF4-FFF2-40B4-BE49-F238E27FC236}">
                <a16:creationId xmlns:a16="http://schemas.microsoft.com/office/drawing/2014/main" id="{4BA9A1C5-31AA-4C6D-8A15-E2433B4471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1675" y="2827272"/>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Notera, Post It, Påminnelse, Fästis, Gul, Kontor">
            <a:extLst>
              <a:ext uri="{FF2B5EF4-FFF2-40B4-BE49-F238E27FC236}">
                <a16:creationId xmlns:a16="http://schemas.microsoft.com/office/drawing/2014/main" id="{ADBFB6FA-5BCC-4E58-9155-B887E95377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8676" y="4714483"/>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Notera, Post It, Påminnelse, Fästis, Gul, Kontor">
            <a:extLst>
              <a:ext uri="{FF2B5EF4-FFF2-40B4-BE49-F238E27FC236}">
                <a16:creationId xmlns:a16="http://schemas.microsoft.com/office/drawing/2014/main" id="{7A56D937-217E-42C6-866A-77B31BA24D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9426" y="4149678"/>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Notera, Post It, Påminnelse, Fästis, Gul, Kontor">
            <a:extLst>
              <a:ext uri="{FF2B5EF4-FFF2-40B4-BE49-F238E27FC236}">
                <a16:creationId xmlns:a16="http://schemas.microsoft.com/office/drawing/2014/main" id="{697A5FA5-F058-4FC4-8286-F7E34F15D9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794" y="4608529"/>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Notera, Post It, Påminnelse, Fästis, Gul, Kontor">
            <a:extLst>
              <a:ext uri="{FF2B5EF4-FFF2-40B4-BE49-F238E27FC236}">
                <a16:creationId xmlns:a16="http://schemas.microsoft.com/office/drawing/2014/main" id="{0984EF3D-F855-4B94-8A82-89D51745E8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2000" y="2069058"/>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Notera, Post It, Påminnelse, Fästis, Gul, Kontor">
            <a:extLst>
              <a:ext uri="{FF2B5EF4-FFF2-40B4-BE49-F238E27FC236}">
                <a16:creationId xmlns:a16="http://schemas.microsoft.com/office/drawing/2014/main" id="{98DD585E-2A02-45EE-B5AE-7E14B52FAD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3281" y="4118870"/>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4" descr="Notera, Post It, Påminnelse, Fästis, Gul, Kontor">
            <a:extLst>
              <a:ext uri="{FF2B5EF4-FFF2-40B4-BE49-F238E27FC236}">
                <a16:creationId xmlns:a16="http://schemas.microsoft.com/office/drawing/2014/main" id="{4534DEA8-3AF2-4B39-8708-D97A6477EE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0949" y="4525921"/>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Notera, Post It, Påminnelse, Fästis, Gul, Kontor">
            <a:extLst>
              <a:ext uri="{FF2B5EF4-FFF2-40B4-BE49-F238E27FC236}">
                <a16:creationId xmlns:a16="http://schemas.microsoft.com/office/drawing/2014/main" id="{05D25E79-8979-4281-B188-A33E4608CB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549037"/>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4" descr="Notera, Post It, Påminnelse, Fästis, Gul, Kontor">
            <a:extLst>
              <a:ext uri="{FF2B5EF4-FFF2-40B4-BE49-F238E27FC236}">
                <a16:creationId xmlns:a16="http://schemas.microsoft.com/office/drawing/2014/main" id="{E9AF1332-7AA4-4E01-9641-A9CCE21FDC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3748" y="1663443"/>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descr="Notera, Post It, Påminnelse, Fästis, Gul, Kontor">
            <a:extLst>
              <a:ext uri="{FF2B5EF4-FFF2-40B4-BE49-F238E27FC236}">
                <a16:creationId xmlns:a16="http://schemas.microsoft.com/office/drawing/2014/main" id="{FCF5FB9A-0553-4E52-8D8D-20231504C7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6864" y="1781231"/>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4" descr="Notera, Post It, Påminnelse, Fästis, Gul, Kontor">
            <a:extLst>
              <a:ext uri="{FF2B5EF4-FFF2-40B4-BE49-F238E27FC236}">
                <a16:creationId xmlns:a16="http://schemas.microsoft.com/office/drawing/2014/main" id="{3D28BB96-A7AC-48B9-A09F-B0871239C0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1874" y="2569311"/>
            <a:ext cx="1229298" cy="1121793"/>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Notera, Post It, Påminnelse, Fästis, Gul, Kontor">
            <a:extLst>
              <a:ext uri="{FF2B5EF4-FFF2-40B4-BE49-F238E27FC236}">
                <a16:creationId xmlns:a16="http://schemas.microsoft.com/office/drawing/2014/main" id="{F5B035A0-2451-4E71-92DC-99036A88A3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4473" y="3298119"/>
            <a:ext cx="1229298" cy="1121793"/>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Rak koppling 21">
            <a:extLst>
              <a:ext uri="{FF2B5EF4-FFF2-40B4-BE49-F238E27FC236}">
                <a16:creationId xmlns:a16="http://schemas.microsoft.com/office/drawing/2014/main" id="{CA3E1A64-98BB-49D1-89AE-78F6E513A2D2}"/>
              </a:ext>
            </a:extLst>
          </p:cNvPr>
          <p:cNvCxnSpPr>
            <a:cxnSpLocks/>
          </p:cNvCxnSpPr>
          <p:nvPr/>
        </p:nvCxnSpPr>
        <p:spPr>
          <a:xfrm>
            <a:off x="4333875" y="2162163"/>
            <a:ext cx="0" cy="3568159"/>
          </a:xfrm>
          <a:prstGeom prst="line">
            <a:avLst/>
          </a:prstGeom>
          <a:ln w="285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41" name="Rak koppling 40">
            <a:extLst>
              <a:ext uri="{FF2B5EF4-FFF2-40B4-BE49-F238E27FC236}">
                <a16:creationId xmlns:a16="http://schemas.microsoft.com/office/drawing/2014/main" id="{A981A0E4-9DFE-4A6C-BD7E-626F6E59A578}"/>
              </a:ext>
            </a:extLst>
          </p:cNvPr>
          <p:cNvCxnSpPr>
            <a:cxnSpLocks/>
          </p:cNvCxnSpPr>
          <p:nvPr/>
        </p:nvCxnSpPr>
        <p:spPr>
          <a:xfrm flipV="1">
            <a:off x="1657350" y="3826689"/>
            <a:ext cx="5393634" cy="32326"/>
          </a:xfrm>
          <a:prstGeom prst="line">
            <a:avLst/>
          </a:prstGeom>
          <a:ln w="2857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textruta 36">
            <a:extLst>
              <a:ext uri="{FF2B5EF4-FFF2-40B4-BE49-F238E27FC236}">
                <a16:creationId xmlns:a16="http://schemas.microsoft.com/office/drawing/2014/main" id="{675123F3-00F7-429B-9E62-FE547EDEA289}"/>
              </a:ext>
            </a:extLst>
          </p:cNvPr>
          <p:cNvSpPr txBox="1"/>
          <p:nvPr/>
        </p:nvSpPr>
        <p:spPr>
          <a:xfrm>
            <a:off x="2133307" y="2393951"/>
            <a:ext cx="2079837" cy="942021"/>
          </a:xfrm>
          <a:prstGeom prst="rect">
            <a:avLst/>
          </a:prstGeom>
          <a:noFill/>
        </p:spPr>
        <p:txBody>
          <a:bodyPr wrap="square">
            <a:spAutoFit/>
          </a:bodyPr>
          <a:lstStyle/>
          <a:p>
            <a:r>
              <a:rPr lang="sv-SE" sz="1800" b="1" dirty="0">
                <a:effectLst/>
                <a:latin typeface="Arial" panose="020B0604020202020204" pitchFamily="34" charset="0"/>
                <a:ea typeface="Calibri" panose="020F0502020204030204" pitchFamily="34" charset="0"/>
                <a:cs typeface="Times New Roman" panose="02020603050405020304" pitchFamily="18" charset="0"/>
              </a:rPr>
              <a:t>Vad kan vi göra för att tona ned och förändra?</a:t>
            </a:r>
            <a:endParaRPr lang="sv-SE"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ruta 37">
            <a:extLst>
              <a:ext uri="{FF2B5EF4-FFF2-40B4-BE49-F238E27FC236}">
                <a16:creationId xmlns:a16="http://schemas.microsoft.com/office/drawing/2014/main" id="{53056788-AE23-4CE3-A610-9ACBD9355117}"/>
              </a:ext>
            </a:extLst>
          </p:cNvPr>
          <p:cNvSpPr txBox="1"/>
          <p:nvPr/>
        </p:nvSpPr>
        <p:spPr>
          <a:xfrm>
            <a:off x="5083495" y="2406882"/>
            <a:ext cx="2273911" cy="646331"/>
          </a:xfrm>
          <a:prstGeom prst="rect">
            <a:avLst/>
          </a:prstGeom>
          <a:noFill/>
        </p:spPr>
        <p:txBody>
          <a:bodyPr wrap="square">
            <a:spAutoFit/>
          </a:bodyPr>
          <a:lstStyle/>
          <a:p>
            <a:r>
              <a:rPr lang="sv-SE" sz="1800" b="1" dirty="0">
                <a:effectLst/>
                <a:latin typeface="Arial" panose="020B0604020202020204" pitchFamily="34" charset="0"/>
                <a:ea typeface="Calibri" panose="020F0502020204030204" pitchFamily="34" charset="0"/>
                <a:cs typeface="Times New Roman" panose="02020603050405020304" pitchFamily="18" charset="0"/>
              </a:rPr>
              <a:t>Här är vi </a:t>
            </a:r>
            <a:br>
              <a:rPr lang="sv-SE" sz="1800" b="1" dirty="0">
                <a:effectLst/>
                <a:latin typeface="Arial" panose="020B0604020202020204" pitchFamily="34" charset="0"/>
                <a:ea typeface="Calibri" panose="020F0502020204030204" pitchFamily="34" charset="0"/>
                <a:cs typeface="Times New Roman" panose="02020603050405020304" pitchFamily="18" charset="0"/>
              </a:rPr>
            </a:br>
            <a:r>
              <a:rPr lang="sv-SE" sz="1800" b="1" dirty="0">
                <a:effectLst/>
                <a:latin typeface="Arial" panose="020B0604020202020204" pitchFamily="34" charset="0"/>
                <a:ea typeface="Calibri" panose="020F0502020204030204" pitchFamily="34" charset="0"/>
                <a:cs typeface="Times New Roman" panose="02020603050405020304" pitchFamily="18" charset="0"/>
              </a:rPr>
              <a:t>på rätt väg! </a:t>
            </a:r>
            <a:endParaRPr lang="sv-SE"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textruta 38">
            <a:extLst>
              <a:ext uri="{FF2B5EF4-FFF2-40B4-BE49-F238E27FC236}">
                <a16:creationId xmlns:a16="http://schemas.microsoft.com/office/drawing/2014/main" id="{2E11BAF5-6ED5-4B95-8422-FD822B8D638B}"/>
              </a:ext>
            </a:extLst>
          </p:cNvPr>
          <p:cNvSpPr txBox="1"/>
          <p:nvPr/>
        </p:nvSpPr>
        <p:spPr>
          <a:xfrm>
            <a:off x="2133307" y="4347783"/>
            <a:ext cx="1767165" cy="1200329"/>
          </a:xfrm>
          <a:prstGeom prst="rect">
            <a:avLst/>
          </a:prstGeom>
          <a:noFill/>
        </p:spPr>
        <p:txBody>
          <a:bodyPr wrap="square">
            <a:spAutoFit/>
          </a:bodyPr>
          <a:lstStyle/>
          <a:p>
            <a:r>
              <a:rPr lang="sv-SE" sz="1800" b="1" dirty="0">
                <a:effectLst/>
                <a:latin typeface="Arial" panose="020B0604020202020204" pitchFamily="34" charset="0"/>
                <a:ea typeface="Calibri" panose="020F0502020204030204" pitchFamily="34" charset="0"/>
                <a:cs typeface="Times New Roman" panose="02020603050405020304" pitchFamily="18" charset="0"/>
              </a:rPr>
              <a:t>Kanske inte så mycket att bry sig om? </a:t>
            </a:r>
            <a:endParaRPr lang="sv-SE" sz="2800" b="1"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i="1" dirty="0">
                <a:effectLst/>
                <a:latin typeface="Arial" panose="020B0604020202020204" pitchFamily="34" charset="0"/>
                <a:ea typeface="Calibri" panose="020F0502020204030204" pitchFamily="34" charset="0"/>
                <a:cs typeface="Times New Roman" panose="02020603050405020304" pitchFamily="18" charset="0"/>
              </a:rPr>
              <a:t> </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textruta 39">
            <a:extLst>
              <a:ext uri="{FF2B5EF4-FFF2-40B4-BE49-F238E27FC236}">
                <a16:creationId xmlns:a16="http://schemas.microsoft.com/office/drawing/2014/main" id="{FDD17CDE-719B-4131-B073-703F867A3100}"/>
              </a:ext>
            </a:extLst>
          </p:cNvPr>
          <p:cNvSpPr txBox="1"/>
          <p:nvPr/>
        </p:nvSpPr>
        <p:spPr>
          <a:xfrm>
            <a:off x="5089122" y="4332704"/>
            <a:ext cx="1778386" cy="1200329"/>
          </a:xfrm>
          <a:prstGeom prst="rect">
            <a:avLst/>
          </a:prstGeom>
          <a:noFill/>
        </p:spPr>
        <p:txBody>
          <a:bodyPr wrap="square">
            <a:spAutoFit/>
          </a:bodyPr>
          <a:lstStyle/>
          <a:p>
            <a:r>
              <a:rPr lang="sv-SE" sz="1800" b="1" dirty="0">
                <a:effectLst/>
                <a:latin typeface="Arial" panose="020B0604020202020204" pitchFamily="34" charset="0"/>
                <a:ea typeface="Calibri" panose="020F0502020204030204" pitchFamily="34" charset="0"/>
                <a:cs typeface="Times New Roman" panose="02020603050405020304" pitchFamily="18" charset="0"/>
              </a:rPr>
              <a:t>Vad kan vi göra för att stärka upp och utveckla?</a:t>
            </a:r>
            <a:endParaRPr lang="sv-SE"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0032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öte, Företag, Brainstorming, Spåna, Affärsmän">
            <a:extLst>
              <a:ext uri="{FF2B5EF4-FFF2-40B4-BE49-F238E27FC236}">
                <a16:creationId xmlns:a16="http://schemas.microsoft.com/office/drawing/2014/main" id="{581E7C49-2C97-43F0-B8B8-7C76247B2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0526" y="3804434"/>
            <a:ext cx="3648074" cy="2648654"/>
          </a:xfrm>
          <a:prstGeom prst="rect">
            <a:avLst/>
          </a:prstGeom>
          <a:noFill/>
          <a:extLst>
            <a:ext uri="{909E8E84-426E-40DD-AFC4-6F175D3DCCD1}">
              <a14:hiddenFill xmlns:a14="http://schemas.microsoft.com/office/drawing/2010/main">
                <a:solidFill>
                  <a:srgbClr val="FFFFFF"/>
                </a:solidFill>
              </a14:hiddenFill>
            </a:ext>
          </a:extLst>
        </p:spPr>
      </p:pic>
      <p:sp>
        <p:nvSpPr>
          <p:cNvPr id="11" name="Rubrik 1">
            <a:extLst>
              <a:ext uri="{FF2B5EF4-FFF2-40B4-BE49-F238E27FC236}">
                <a16:creationId xmlns:a16="http://schemas.microsoft.com/office/drawing/2014/main" id="{2488EDF2-1A43-40AD-9B76-7BBF65DCD1BE}"/>
              </a:ext>
            </a:extLst>
          </p:cNvPr>
          <p:cNvSpPr txBox="1">
            <a:spLocks/>
          </p:cNvSpPr>
          <p:nvPr/>
        </p:nvSpPr>
        <p:spPr>
          <a:xfrm>
            <a:off x="508827" y="144782"/>
            <a:ext cx="8292273" cy="112973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Vad händer med det vi beslutar? </a:t>
            </a:r>
          </a:p>
        </p:txBody>
      </p:sp>
      <p:cxnSp>
        <p:nvCxnSpPr>
          <p:cNvPr id="4" name="Rak pilkoppling 3">
            <a:extLst>
              <a:ext uri="{FF2B5EF4-FFF2-40B4-BE49-F238E27FC236}">
                <a16:creationId xmlns:a16="http://schemas.microsoft.com/office/drawing/2014/main" id="{5989F6F6-42AE-4620-8885-490C3AC7873E}"/>
              </a:ext>
            </a:extLst>
          </p:cNvPr>
          <p:cNvCxnSpPr>
            <a:cxnSpLocks noChangeShapeType="1"/>
          </p:cNvCxnSpPr>
          <p:nvPr/>
        </p:nvCxnSpPr>
        <p:spPr bwMode="auto">
          <a:xfrm flipV="1">
            <a:off x="894080" y="9548496"/>
            <a:ext cx="2830195" cy="45085"/>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cxnSp>
        <p:nvCxnSpPr>
          <p:cNvPr id="5" name="Rak pilkoppling 4">
            <a:extLst>
              <a:ext uri="{FF2B5EF4-FFF2-40B4-BE49-F238E27FC236}">
                <a16:creationId xmlns:a16="http://schemas.microsoft.com/office/drawing/2014/main" id="{7BF2393A-CB28-49A1-9A43-B6FFBE953BD4}"/>
              </a:ext>
            </a:extLst>
          </p:cNvPr>
          <p:cNvCxnSpPr>
            <a:cxnSpLocks noChangeShapeType="1"/>
          </p:cNvCxnSpPr>
          <p:nvPr/>
        </p:nvCxnSpPr>
        <p:spPr bwMode="auto">
          <a:xfrm>
            <a:off x="2266315" y="8719820"/>
            <a:ext cx="45085" cy="1950720"/>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sp>
        <p:nvSpPr>
          <p:cNvPr id="3" name="Rectangle 4">
            <a:extLst>
              <a:ext uri="{FF2B5EF4-FFF2-40B4-BE49-F238E27FC236}">
                <a16:creationId xmlns:a16="http://schemas.microsoft.com/office/drawing/2014/main" id="{4BD5B767-4DFD-4CD6-B8B3-C6A0E48932B2}"/>
              </a:ext>
            </a:extLst>
          </p:cNvPr>
          <p:cNvSpPr>
            <a:spLocks noChangeArrowheads="1"/>
          </p:cNvSpPr>
          <p:nvPr/>
        </p:nvSpPr>
        <p:spPr bwMode="auto">
          <a:xfrm>
            <a:off x="680403" y="1446879"/>
            <a:ext cx="361537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 har beslutat att…</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0" name="Rak koppling 9">
            <a:extLst>
              <a:ext uri="{FF2B5EF4-FFF2-40B4-BE49-F238E27FC236}">
                <a16:creationId xmlns:a16="http://schemas.microsoft.com/office/drawing/2014/main" id="{7E9CE872-87C3-44FF-ACB4-F6C6DDFE83CD}"/>
              </a:ext>
            </a:extLst>
          </p:cNvPr>
          <p:cNvCxnSpPr/>
          <p:nvPr/>
        </p:nvCxnSpPr>
        <p:spPr>
          <a:xfrm>
            <a:off x="4104514" y="2101991"/>
            <a:ext cx="0" cy="381952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82DBC86A-C6B4-4EC6-873E-96893784CB70}"/>
              </a:ext>
            </a:extLst>
          </p:cNvPr>
          <p:cNvCxnSpPr>
            <a:cxnSpLocks/>
          </p:cNvCxnSpPr>
          <p:nvPr/>
        </p:nvCxnSpPr>
        <p:spPr>
          <a:xfrm flipV="1">
            <a:off x="508827" y="2585652"/>
            <a:ext cx="11521248" cy="5501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4">
            <a:extLst>
              <a:ext uri="{FF2B5EF4-FFF2-40B4-BE49-F238E27FC236}">
                <a16:creationId xmlns:a16="http://schemas.microsoft.com/office/drawing/2014/main" id="{353F3253-FC15-41DB-8FCC-C263C701F9BF}"/>
              </a:ext>
            </a:extLst>
          </p:cNvPr>
          <p:cNvSpPr>
            <a:spLocks noChangeArrowheads="1"/>
          </p:cNvSpPr>
          <p:nvPr/>
        </p:nvSpPr>
        <p:spPr bwMode="auto">
          <a:xfrm>
            <a:off x="4289619" y="1406332"/>
            <a:ext cx="361537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Ansvarig/a är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4" name="Rectangle 4">
            <a:extLst>
              <a:ext uri="{FF2B5EF4-FFF2-40B4-BE49-F238E27FC236}">
                <a16:creationId xmlns:a16="http://schemas.microsoft.com/office/drawing/2014/main" id="{C676014A-2A68-4DBB-B6EF-98C6CF5DFC62}"/>
              </a:ext>
            </a:extLst>
          </p:cNvPr>
          <p:cNvSpPr>
            <a:spLocks noChangeArrowheads="1"/>
          </p:cNvSpPr>
          <p:nvPr/>
        </p:nvSpPr>
        <p:spPr bwMode="auto">
          <a:xfrm>
            <a:off x="6993414" y="1400700"/>
            <a:ext cx="2798286"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Status just nu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5" name="Rectangle 4">
            <a:extLst>
              <a:ext uri="{FF2B5EF4-FFF2-40B4-BE49-F238E27FC236}">
                <a16:creationId xmlns:a16="http://schemas.microsoft.com/office/drawing/2014/main" id="{CA94B358-2E28-428F-81FC-0F4D0891DA91}"/>
              </a:ext>
            </a:extLst>
          </p:cNvPr>
          <p:cNvSpPr>
            <a:spLocks noChangeArrowheads="1"/>
          </p:cNvSpPr>
          <p:nvPr/>
        </p:nvSpPr>
        <p:spPr bwMode="auto">
          <a:xfrm>
            <a:off x="9691053" y="1400699"/>
            <a:ext cx="2798286"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6" name="Rak koppling 15">
            <a:extLst>
              <a:ext uri="{FF2B5EF4-FFF2-40B4-BE49-F238E27FC236}">
                <a16:creationId xmlns:a16="http://schemas.microsoft.com/office/drawing/2014/main" id="{B48C5B07-F735-4ECE-903F-5FE9693C311E}"/>
              </a:ext>
            </a:extLst>
          </p:cNvPr>
          <p:cNvCxnSpPr/>
          <p:nvPr/>
        </p:nvCxnSpPr>
        <p:spPr>
          <a:xfrm>
            <a:off x="6771514" y="2101990"/>
            <a:ext cx="0" cy="381952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Rak koppling 16">
            <a:extLst>
              <a:ext uri="{FF2B5EF4-FFF2-40B4-BE49-F238E27FC236}">
                <a16:creationId xmlns:a16="http://schemas.microsoft.com/office/drawing/2014/main" id="{3DE919B1-127E-43E7-8455-046D370E89EF}"/>
              </a:ext>
            </a:extLst>
          </p:cNvPr>
          <p:cNvCxnSpPr>
            <a:cxnSpLocks/>
          </p:cNvCxnSpPr>
          <p:nvPr/>
        </p:nvCxnSpPr>
        <p:spPr>
          <a:xfrm>
            <a:off x="10013599" y="1932648"/>
            <a:ext cx="0" cy="165085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4">
            <a:extLst>
              <a:ext uri="{FF2B5EF4-FFF2-40B4-BE49-F238E27FC236}">
                <a16:creationId xmlns:a16="http://schemas.microsoft.com/office/drawing/2014/main" id="{00EE571D-A0FD-43EC-B8F6-AE1A01FAD4EE}"/>
              </a:ext>
            </a:extLst>
          </p:cNvPr>
          <p:cNvSpPr>
            <a:spLocks noChangeArrowheads="1"/>
          </p:cNvSpPr>
          <p:nvPr/>
        </p:nvSpPr>
        <p:spPr bwMode="auto">
          <a:xfrm>
            <a:off x="10175019" y="1373191"/>
            <a:ext cx="2798286"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sv-SE" altLang="sv-SE" sz="3200" dirty="0">
                <a:latin typeface="Calibri" panose="020F0502020204030204" pitchFamily="34" charset="0"/>
                <a:ea typeface="Calibri" panose="020F0502020204030204" pitchFamily="34" charset="0"/>
                <a:cs typeface="Times New Roman" panose="02020603050405020304" pitchFamily="18" charset="0"/>
              </a:rPr>
              <a:t>Tidsmål</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9" name="Rectangle 4">
            <a:extLst>
              <a:ext uri="{FF2B5EF4-FFF2-40B4-BE49-F238E27FC236}">
                <a16:creationId xmlns:a16="http://schemas.microsoft.com/office/drawing/2014/main" id="{0BB36E93-7BFB-4939-AFF8-8F8D29789102}"/>
              </a:ext>
            </a:extLst>
          </p:cNvPr>
          <p:cNvSpPr>
            <a:spLocks noChangeArrowheads="1"/>
          </p:cNvSpPr>
          <p:nvPr/>
        </p:nvSpPr>
        <p:spPr bwMode="auto">
          <a:xfrm>
            <a:off x="6798423" y="2343476"/>
            <a:ext cx="361537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firma är bokad</a:t>
            </a:r>
            <a:endParaRPr kumimoji="0" lang="sv-SE" altLang="sv-SE" sz="1800" b="0" i="1" u="none" strike="noStrike" cap="none" normalizeH="0" baseline="0" dirty="0">
              <a:ln>
                <a:noFill/>
              </a:ln>
              <a:solidFill>
                <a:schemeClr val="tx1"/>
              </a:solidFill>
              <a:effectLst/>
              <a:latin typeface="Arial" panose="020B0604020202020204" pitchFamily="34" charset="0"/>
            </a:endParaRPr>
          </a:p>
        </p:txBody>
      </p:sp>
      <p:sp>
        <p:nvSpPr>
          <p:cNvPr id="20" name="Rectangle 4">
            <a:extLst>
              <a:ext uri="{FF2B5EF4-FFF2-40B4-BE49-F238E27FC236}">
                <a16:creationId xmlns:a16="http://schemas.microsoft.com/office/drawing/2014/main" id="{F1C7933C-789A-48CA-B867-769FEB8082DA}"/>
              </a:ext>
            </a:extLst>
          </p:cNvPr>
          <p:cNvSpPr>
            <a:spLocks noChangeArrowheads="1"/>
          </p:cNvSpPr>
          <p:nvPr/>
        </p:nvSpPr>
        <p:spPr bwMode="auto">
          <a:xfrm>
            <a:off x="500940" y="2302011"/>
            <a:ext cx="361537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Bygga om entrén</a:t>
            </a:r>
            <a:endParaRPr kumimoji="0" lang="sv-SE" altLang="sv-SE" sz="1800" b="0" i="1" u="none" strike="noStrike" cap="none" normalizeH="0" baseline="0" dirty="0">
              <a:ln>
                <a:noFill/>
              </a:ln>
              <a:solidFill>
                <a:schemeClr val="tx1"/>
              </a:solidFill>
              <a:effectLst/>
              <a:latin typeface="Arial" panose="020B0604020202020204" pitchFamily="34" charset="0"/>
            </a:endParaRPr>
          </a:p>
        </p:txBody>
      </p:sp>
      <p:sp>
        <p:nvSpPr>
          <p:cNvPr id="21" name="Rectangle 4">
            <a:extLst>
              <a:ext uri="{FF2B5EF4-FFF2-40B4-BE49-F238E27FC236}">
                <a16:creationId xmlns:a16="http://schemas.microsoft.com/office/drawing/2014/main" id="{5ECA8E6E-E866-44F3-B06E-8179814D16A5}"/>
              </a:ext>
            </a:extLst>
          </p:cNvPr>
          <p:cNvSpPr>
            <a:spLocks noChangeArrowheads="1"/>
          </p:cNvSpPr>
          <p:nvPr/>
        </p:nvSpPr>
        <p:spPr bwMode="auto">
          <a:xfrm>
            <a:off x="4131424" y="2315021"/>
            <a:ext cx="361537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 och Hans</a:t>
            </a:r>
            <a:endParaRPr kumimoji="0" lang="sv-SE" altLang="sv-SE" sz="1800" b="0" i="1" u="none" strike="noStrike" cap="none" normalizeH="0" baseline="0" dirty="0">
              <a:ln>
                <a:noFill/>
              </a:ln>
              <a:solidFill>
                <a:schemeClr val="tx1"/>
              </a:solidFill>
              <a:effectLst/>
              <a:latin typeface="Arial" panose="020B0604020202020204" pitchFamily="34" charset="0"/>
            </a:endParaRPr>
          </a:p>
        </p:txBody>
      </p:sp>
      <p:sp>
        <p:nvSpPr>
          <p:cNvPr id="22" name="Rectangle 4">
            <a:extLst>
              <a:ext uri="{FF2B5EF4-FFF2-40B4-BE49-F238E27FC236}">
                <a16:creationId xmlns:a16="http://schemas.microsoft.com/office/drawing/2014/main" id="{AB0DD692-3DE6-4D6B-9DE7-08EAD49FBC25}"/>
              </a:ext>
            </a:extLst>
          </p:cNvPr>
          <p:cNvSpPr>
            <a:spLocks noChangeArrowheads="1"/>
          </p:cNvSpPr>
          <p:nvPr/>
        </p:nvSpPr>
        <p:spPr bwMode="auto">
          <a:xfrm>
            <a:off x="10122485" y="2335207"/>
            <a:ext cx="1915477"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Klart i maj</a:t>
            </a:r>
            <a:endParaRPr kumimoji="0" lang="sv-SE" altLang="sv-SE" sz="1800" b="0" i="1"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0760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öte, Företag, Brainstorming, Spåna, Affärsmän">
            <a:extLst>
              <a:ext uri="{FF2B5EF4-FFF2-40B4-BE49-F238E27FC236}">
                <a16:creationId xmlns:a16="http://schemas.microsoft.com/office/drawing/2014/main" id="{581E7C49-2C97-43F0-B8B8-7C76247B2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0526" y="3804434"/>
            <a:ext cx="3648074" cy="2648654"/>
          </a:xfrm>
          <a:prstGeom prst="rect">
            <a:avLst/>
          </a:prstGeom>
          <a:noFill/>
          <a:extLst>
            <a:ext uri="{909E8E84-426E-40DD-AFC4-6F175D3DCCD1}">
              <a14:hiddenFill xmlns:a14="http://schemas.microsoft.com/office/drawing/2010/main">
                <a:solidFill>
                  <a:srgbClr val="FFFFFF"/>
                </a:solidFill>
              </a14:hiddenFill>
            </a:ext>
          </a:extLst>
        </p:spPr>
      </p:pic>
      <p:sp>
        <p:nvSpPr>
          <p:cNvPr id="11" name="Rubrik 1">
            <a:extLst>
              <a:ext uri="{FF2B5EF4-FFF2-40B4-BE49-F238E27FC236}">
                <a16:creationId xmlns:a16="http://schemas.microsoft.com/office/drawing/2014/main" id="{2488EDF2-1A43-40AD-9B76-7BBF65DCD1BE}"/>
              </a:ext>
            </a:extLst>
          </p:cNvPr>
          <p:cNvSpPr txBox="1">
            <a:spLocks/>
          </p:cNvSpPr>
          <p:nvPr/>
        </p:nvSpPr>
        <p:spPr>
          <a:xfrm>
            <a:off x="508827" y="144782"/>
            <a:ext cx="8292273" cy="17506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Vad tar vi med oss </a:t>
            </a:r>
            <a:br>
              <a:rPr lang="sv-SE" sz="4400" b="1" dirty="0">
                <a:solidFill>
                  <a:srgbClr val="C00000"/>
                </a:solidFill>
                <a:latin typeface="Ink Free" panose="03080402000500000000" pitchFamily="66" charset="0"/>
              </a:rPr>
            </a:br>
            <a:r>
              <a:rPr lang="sv-SE" sz="4400" b="1" dirty="0">
                <a:solidFill>
                  <a:srgbClr val="C00000"/>
                </a:solidFill>
                <a:latin typeface="Ink Free" panose="03080402000500000000" pitchFamily="66" charset="0"/>
              </a:rPr>
              <a:t>från vårt möte? </a:t>
            </a:r>
          </a:p>
        </p:txBody>
      </p:sp>
      <p:cxnSp>
        <p:nvCxnSpPr>
          <p:cNvPr id="4" name="Rak pilkoppling 3">
            <a:extLst>
              <a:ext uri="{FF2B5EF4-FFF2-40B4-BE49-F238E27FC236}">
                <a16:creationId xmlns:a16="http://schemas.microsoft.com/office/drawing/2014/main" id="{5989F6F6-42AE-4620-8885-490C3AC7873E}"/>
              </a:ext>
            </a:extLst>
          </p:cNvPr>
          <p:cNvCxnSpPr>
            <a:cxnSpLocks noChangeShapeType="1"/>
          </p:cNvCxnSpPr>
          <p:nvPr/>
        </p:nvCxnSpPr>
        <p:spPr bwMode="auto">
          <a:xfrm flipV="1">
            <a:off x="894080" y="9548496"/>
            <a:ext cx="2830195" cy="45085"/>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cxnSp>
        <p:nvCxnSpPr>
          <p:cNvPr id="5" name="Rak pilkoppling 4">
            <a:extLst>
              <a:ext uri="{FF2B5EF4-FFF2-40B4-BE49-F238E27FC236}">
                <a16:creationId xmlns:a16="http://schemas.microsoft.com/office/drawing/2014/main" id="{7BF2393A-CB28-49A1-9A43-B6FFBE953BD4}"/>
              </a:ext>
            </a:extLst>
          </p:cNvPr>
          <p:cNvCxnSpPr>
            <a:cxnSpLocks noChangeShapeType="1"/>
          </p:cNvCxnSpPr>
          <p:nvPr/>
        </p:nvCxnSpPr>
        <p:spPr bwMode="auto">
          <a:xfrm>
            <a:off x="2266315" y="8719820"/>
            <a:ext cx="45085" cy="1950720"/>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sp>
        <p:nvSpPr>
          <p:cNvPr id="3" name="Rectangle 4">
            <a:extLst>
              <a:ext uri="{FF2B5EF4-FFF2-40B4-BE49-F238E27FC236}">
                <a16:creationId xmlns:a16="http://schemas.microsoft.com/office/drawing/2014/main" id="{4BD5B767-4DFD-4CD6-B8B3-C6A0E48932B2}"/>
              </a:ext>
            </a:extLst>
          </p:cNvPr>
          <p:cNvSpPr>
            <a:spLocks noChangeArrowheads="1"/>
          </p:cNvSpPr>
          <p:nvPr/>
        </p:nvSpPr>
        <p:spPr bwMode="auto">
          <a:xfrm>
            <a:off x="1070928" y="2016266"/>
            <a:ext cx="5715000"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HÄNT 		KÄNT</a:t>
            </a:r>
            <a:endParaRPr kumimoji="0" lang="sv-SE" altLang="sv-SE"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43D59077-BEF8-4043-9E1E-09B922424899}"/>
              </a:ext>
            </a:extLst>
          </p:cNvPr>
          <p:cNvSpPr>
            <a:spLocks noChangeArrowheads="1"/>
          </p:cNvSpPr>
          <p:nvPr/>
        </p:nvSpPr>
        <p:spPr bwMode="auto">
          <a:xfrm>
            <a:off x="1000125" y="4167713"/>
            <a:ext cx="3784177"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TÄNKT		LÄRT</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0" name="Rak koppling 9">
            <a:extLst>
              <a:ext uri="{FF2B5EF4-FFF2-40B4-BE49-F238E27FC236}">
                <a16:creationId xmlns:a16="http://schemas.microsoft.com/office/drawing/2014/main" id="{7E9CE872-87C3-44FF-ACB4-F6C6DDFE83CD}"/>
              </a:ext>
            </a:extLst>
          </p:cNvPr>
          <p:cNvCxnSpPr/>
          <p:nvPr/>
        </p:nvCxnSpPr>
        <p:spPr>
          <a:xfrm>
            <a:off x="3171825" y="2524125"/>
            <a:ext cx="0" cy="381952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82DBC86A-C6B4-4EC6-873E-96893784CB70}"/>
              </a:ext>
            </a:extLst>
          </p:cNvPr>
          <p:cNvCxnSpPr>
            <a:cxnSpLocks/>
          </p:cNvCxnSpPr>
          <p:nvPr/>
        </p:nvCxnSpPr>
        <p:spPr>
          <a:xfrm>
            <a:off x="862012" y="4307542"/>
            <a:ext cx="496252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4">
            <a:extLst>
              <a:ext uri="{FF2B5EF4-FFF2-40B4-BE49-F238E27FC236}">
                <a16:creationId xmlns:a16="http://schemas.microsoft.com/office/drawing/2014/main" id="{D3F6AC70-07AC-4307-8045-53331D86D01F}"/>
              </a:ext>
            </a:extLst>
          </p:cNvPr>
          <p:cNvSpPr>
            <a:spLocks noChangeArrowheads="1"/>
          </p:cNvSpPr>
          <p:nvPr/>
        </p:nvSpPr>
        <p:spPr bwMode="auto">
          <a:xfrm>
            <a:off x="6998017" y="1440996"/>
            <a:ext cx="496252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 lite tid åt att stämma av </a:t>
            </a:r>
            <a:b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och knyta ihop säcken!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7853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öte, Företag, Brainstorming, Spåna, Affärsmän">
            <a:extLst>
              <a:ext uri="{FF2B5EF4-FFF2-40B4-BE49-F238E27FC236}">
                <a16:creationId xmlns:a16="http://schemas.microsoft.com/office/drawing/2014/main" id="{581E7C49-2C97-43F0-B8B8-7C76247B2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2675" y="2548899"/>
            <a:ext cx="5520498" cy="4008111"/>
          </a:xfrm>
          <a:prstGeom prst="rect">
            <a:avLst/>
          </a:prstGeom>
          <a:noFill/>
          <a:extLst>
            <a:ext uri="{909E8E84-426E-40DD-AFC4-6F175D3DCCD1}">
              <a14:hiddenFill xmlns:a14="http://schemas.microsoft.com/office/drawing/2010/main">
                <a:solidFill>
                  <a:srgbClr val="FFFFFF"/>
                </a:solidFill>
              </a14:hiddenFill>
            </a:ext>
          </a:extLst>
        </p:spPr>
      </p:pic>
      <p:sp>
        <p:nvSpPr>
          <p:cNvPr id="11" name="Rubrik 1">
            <a:extLst>
              <a:ext uri="{FF2B5EF4-FFF2-40B4-BE49-F238E27FC236}">
                <a16:creationId xmlns:a16="http://schemas.microsoft.com/office/drawing/2014/main" id="{2488EDF2-1A43-40AD-9B76-7BBF65DCD1BE}"/>
              </a:ext>
            </a:extLst>
          </p:cNvPr>
          <p:cNvSpPr txBox="1">
            <a:spLocks/>
          </p:cNvSpPr>
          <p:nvPr/>
        </p:nvSpPr>
        <p:spPr>
          <a:xfrm>
            <a:off x="508827" y="672465"/>
            <a:ext cx="5568123" cy="5646419"/>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Det är ni själva som kan skapa bättre möten!  </a:t>
            </a:r>
          </a:p>
          <a:p>
            <a:pPr algn="l"/>
            <a:endParaRPr lang="sv-SE" sz="4400" b="1" dirty="0">
              <a:solidFill>
                <a:srgbClr val="C00000"/>
              </a:solidFill>
              <a:latin typeface="Ink Free" panose="03080402000500000000" pitchFamily="66" charset="0"/>
            </a:endParaRPr>
          </a:p>
          <a:p>
            <a:pPr algn="l"/>
            <a:r>
              <a:rPr lang="sv-SE" sz="3000" dirty="0">
                <a:effectLst/>
                <a:latin typeface="Calibri" panose="020F0502020204030204" pitchFamily="34" charset="0"/>
                <a:ea typeface="Calibri" panose="020F0502020204030204" pitchFamily="34" charset="0"/>
                <a:cs typeface="Times New Roman" panose="02020603050405020304" pitchFamily="18" charset="0"/>
              </a:rPr>
              <a:t>Kanske det är läge att på nästa möte </a:t>
            </a:r>
            <a:r>
              <a:rPr lang="sv-SE" sz="3000" dirty="0">
                <a:latin typeface="Calibri" panose="020F0502020204030204" pitchFamily="34" charset="0"/>
                <a:ea typeface="Calibri" panose="020F0502020204030204" pitchFamily="34" charset="0"/>
                <a:cs typeface="Times New Roman" panose="02020603050405020304" pitchFamily="18" charset="0"/>
              </a:rPr>
              <a:t>prata om hur ni skapar goda och bättre möten?</a:t>
            </a:r>
          </a:p>
          <a:p>
            <a:pPr algn="l"/>
            <a:endParaRPr lang="sv-SE" sz="3000" dirty="0">
              <a:latin typeface="Calibri" panose="020F0502020204030204" pitchFamily="34" charset="0"/>
              <a:ea typeface="Calibri" panose="020F0502020204030204" pitchFamily="34" charset="0"/>
              <a:cs typeface="Times New Roman" panose="02020603050405020304" pitchFamily="18" charset="0"/>
            </a:endParaRPr>
          </a:p>
          <a:p>
            <a:pPr algn="l"/>
            <a:r>
              <a:rPr lang="sv-SE" sz="3000" dirty="0">
                <a:latin typeface="Calibri" panose="020F0502020204030204" pitchFamily="34" charset="0"/>
                <a:ea typeface="Calibri" panose="020F0502020204030204" pitchFamily="34" charset="0"/>
                <a:cs typeface="Times New Roman" panose="02020603050405020304" pitchFamily="18" charset="0"/>
              </a:rPr>
              <a:t>Sätt ord på hur ni vill ha det!</a:t>
            </a:r>
          </a:p>
          <a:p>
            <a:pPr algn="l"/>
            <a:endParaRPr lang="sv-SE" sz="3000" dirty="0">
              <a:latin typeface="Calibri" panose="020F0502020204030204" pitchFamily="34" charset="0"/>
              <a:ea typeface="Calibri" panose="020F0502020204030204" pitchFamily="34" charset="0"/>
              <a:cs typeface="Times New Roman" panose="02020603050405020304" pitchFamily="18" charset="0"/>
            </a:endParaRPr>
          </a:p>
          <a:p>
            <a:pPr algn="l"/>
            <a:r>
              <a:rPr lang="sv-SE" sz="3000" dirty="0">
                <a:latin typeface="Calibri" panose="020F0502020204030204" pitchFamily="34" charset="0"/>
                <a:ea typeface="Calibri" panose="020F0502020204030204" pitchFamily="34" charset="0"/>
                <a:cs typeface="Times New Roman" panose="02020603050405020304" pitchFamily="18" charset="0"/>
              </a:rPr>
              <a:t>Våga hitta nya sätt och vägar att uppnå det ni vill!</a:t>
            </a:r>
          </a:p>
          <a:p>
            <a:pPr algn="l"/>
            <a:endParaRPr lang="sv-SE" sz="3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7612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öte, Företag, Brainstorming, Spåna, Affärsmän">
            <a:extLst>
              <a:ext uri="{FF2B5EF4-FFF2-40B4-BE49-F238E27FC236}">
                <a16:creationId xmlns:a16="http://schemas.microsoft.com/office/drawing/2014/main" id="{581E7C49-2C97-43F0-B8B8-7C76247B2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2675" y="2454501"/>
            <a:ext cx="5520498" cy="4008111"/>
          </a:xfrm>
          <a:prstGeom prst="rect">
            <a:avLst/>
          </a:prstGeom>
          <a:noFill/>
          <a:extLst>
            <a:ext uri="{909E8E84-426E-40DD-AFC4-6F175D3DCCD1}">
              <a14:hiddenFill xmlns:a14="http://schemas.microsoft.com/office/drawing/2010/main">
                <a:solidFill>
                  <a:srgbClr val="FFFFFF"/>
                </a:solidFill>
              </a14:hiddenFill>
            </a:ext>
          </a:extLst>
        </p:spPr>
      </p:pic>
      <p:sp>
        <p:nvSpPr>
          <p:cNvPr id="11" name="Rubrik 1">
            <a:extLst>
              <a:ext uri="{FF2B5EF4-FFF2-40B4-BE49-F238E27FC236}">
                <a16:creationId xmlns:a16="http://schemas.microsoft.com/office/drawing/2014/main" id="{2488EDF2-1A43-40AD-9B76-7BBF65DCD1BE}"/>
              </a:ext>
            </a:extLst>
          </p:cNvPr>
          <p:cNvSpPr txBox="1">
            <a:spLocks/>
          </p:cNvSpPr>
          <p:nvPr/>
        </p:nvSpPr>
        <p:spPr>
          <a:xfrm>
            <a:off x="613602" y="668656"/>
            <a:ext cx="4726746" cy="5646419"/>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Tack för att </a:t>
            </a:r>
            <a:br>
              <a:rPr lang="sv-SE" sz="4400" b="1" dirty="0">
                <a:solidFill>
                  <a:srgbClr val="C00000"/>
                </a:solidFill>
                <a:latin typeface="Ink Free" panose="03080402000500000000" pitchFamily="66" charset="0"/>
              </a:rPr>
            </a:br>
            <a:r>
              <a:rPr lang="sv-SE" sz="4400" b="1" dirty="0">
                <a:solidFill>
                  <a:srgbClr val="C00000"/>
                </a:solidFill>
                <a:latin typeface="Ink Free" panose="03080402000500000000" pitchFamily="66" charset="0"/>
              </a:rPr>
              <a:t>du var med! </a:t>
            </a:r>
          </a:p>
          <a:p>
            <a:pPr algn="l"/>
            <a:endParaRPr lang="sv-SE" sz="4400" b="1" dirty="0">
              <a:solidFill>
                <a:srgbClr val="C00000"/>
              </a:solidFill>
              <a:latin typeface="Ink Free" panose="03080402000500000000" pitchFamily="66" charset="0"/>
            </a:endParaRPr>
          </a:p>
          <a:p>
            <a:pPr algn="l"/>
            <a:endParaRPr lang="sv-SE" sz="4400" b="1" dirty="0">
              <a:solidFill>
                <a:srgbClr val="C00000"/>
              </a:solidFill>
              <a:latin typeface="Ink Free" panose="03080402000500000000" pitchFamily="66" charset="0"/>
            </a:endParaRPr>
          </a:p>
          <a:p>
            <a:pPr algn="l"/>
            <a:endParaRPr lang="sv-SE" sz="3800" dirty="0">
              <a:latin typeface="Calibri" panose="020F0502020204030204" pitchFamily="34" charset="0"/>
              <a:ea typeface="Calibri" panose="020F0502020204030204" pitchFamily="34" charset="0"/>
              <a:cs typeface="Times New Roman" panose="02020603050405020304" pitchFamily="18" charset="0"/>
            </a:endParaRPr>
          </a:p>
          <a:p>
            <a:pPr algn="l"/>
            <a:endParaRPr lang="sv-SE" sz="3800" dirty="0">
              <a:latin typeface="Calibri" panose="020F0502020204030204" pitchFamily="34" charset="0"/>
              <a:ea typeface="Calibri" panose="020F0502020204030204" pitchFamily="34" charset="0"/>
              <a:cs typeface="Times New Roman" panose="02020603050405020304" pitchFamily="18" charset="0"/>
            </a:endParaRPr>
          </a:p>
          <a:p>
            <a:pPr algn="l"/>
            <a:r>
              <a:rPr lang="sv-SE" sz="3000" dirty="0">
                <a:latin typeface="Calibri" panose="020F0502020204030204" pitchFamily="34" charset="0"/>
                <a:ea typeface="Calibri" panose="020F0502020204030204" pitchFamily="34" charset="0"/>
                <a:cs typeface="Times New Roman" panose="02020603050405020304" pitchFamily="18" charset="0"/>
              </a:rPr>
              <a:t>Har ni egna förslag på verktyg och tips för goda möten? </a:t>
            </a:r>
          </a:p>
          <a:p>
            <a:pPr algn="l"/>
            <a:endParaRPr lang="sv-SE" sz="3000" dirty="0">
              <a:latin typeface="Calibri" panose="020F0502020204030204" pitchFamily="34" charset="0"/>
              <a:ea typeface="Calibri" panose="020F0502020204030204" pitchFamily="34" charset="0"/>
              <a:cs typeface="Times New Roman" panose="02020603050405020304" pitchFamily="18" charset="0"/>
            </a:endParaRPr>
          </a:p>
          <a:p>
            <a:pPr algn="l"/>
            <a:r>
              <a:rPr lang="sv-SE" sz="3000" dirty="0">
                <a:latin typeface="Calibri" panose="020F0502020204030204" pitchFamily="34" charset="0"/>
                <a:ea typeface="Calibri" panose="020F0502020204030204" pitchFamily="34" charset="0"/>
                <a:cs typeface="Times New Roman" panose="02020603050405020304" pitchFamily="18" charset="0"/>
              </a:rPr>
              <a:t>Dela gärna med er i vår </a:t>
            </a:r>
            <a:r>
              <a:rPr lang="sv-SE" sz="3000" dirty="0">
                <a:effectLst/>
                <a:latin typeface="Calibri" panose="020F0502020204030204" pitchFamily="34" charset="0"/>
                <a:ea typeface="Calibri" panose="020F0502020204030204" pitchFamily="34" charset="0"/>
                <a:cs typeface="Times New Roman" panose="02020603050405020304" pitchFamily="18" charset="0"/>
              </a:rPr>
              <a:t>Facebookgrupp ”EFK Leda”.</a:t>
            </a:r>
            <a:endParaRPr lang="sv-SE" sz="3000" dirty="0">
              <a:solidFill>
                <a:srgbClr val="C00000"/>
              </a:solidFill>
              <a:latin typeface="Ink Free" panose="03080402000500000000" pitchFamily="66" charset="0"/>
            </a:endParaRPr>
          </a:p>
        </p:txBody>
      </p:sp>
    </p:spTree>
    <p:extLst>
      <p:ext uri="{BB962C8B-B14F-4D97-AF65-F5344CB8AC3E}">
        <p14:creationId xmlns:p14="http://schemas.microsoft.com/office/powerpoint/2010/main" val="392349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137" name="Straight Connector 136">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63566"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1AADB04C-BEDD-4EA6-B884-2B222D097B93}"/>
              </a:ext>
            </a:extLst>
          </p:cNvPr>
          <p:cNvSpPr>
            <a:spLocks noGrp="1"/>
          </p:cNvSpPr>
          <p:nvPr>
            <p:ph type="ctrTitle"/>
          </p:nvPr>
        </p:nvSpPr>
        <p:spPr>
          <a:xfrm>
            <a:off x="6785928" y="1038225"/>
            <a:ext cx="3322317" cy="1009650"/>
          </a:xfrm>
        </p:spPr>
        <p:txBody>
          <a:bodyPr anchor="b">
            <a:normAutofit fontScale="90000"/>
          </a:bodyPr>
          <a:lstStyle/>
          <a:p>
            <a:r>
              <a:rPr lang="sv-SE" sz="4400" dirty="0">
                <a:latin typeface="Ink Free" panose="03080402000500000000" pitchFamily="66" charset="0"/>
              </a:rPr>
              <a:t>Nu tar vi en kort paus! </a:t>
            </a:r>
          </a:p>
        </p:txBody>
      </p:sp>
      <p:pic>
        <p:nvPicPr>
          <p:cNvPr id="1026" name="Picture 2" descr="Möte, Företag, Brainstorming, Spåna, Affärsmän">
            <a:extLst>
              <a:ext uri="{FF2B5EF4-FFF2-40B4-BE49-F238E27FC236}">
                <a16:creationId xmlns:a16="http://schemas.microsoft.com/office/drawing/2014/main" id="{581E7C49-2C97-43F0-B8B8-7C76247B2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928" y="2915325"/>
            <a:ext cx="4872672" cy="3537763"/>
          </a:xfrm>
          <a:prstGeom prst="rect">
            <a:avLst/>
          </a:prstGeom>
          <a:noFill/>
          <a:extLst>
            <a:ext uri="{909E8E84-426E-40DD-AFC4-6F175D3DCCD1}">
              <a14:hiddenFill xmlns:a14="http://schemas.microsoft.com/office/drawing/2010/main">
                <a:solidFill>
                  <a:srgbClr val="FFFFFF"/>
                </a:solidFill>
              </a14:hiddenFill>
            </a:ext>
          </a:extLst>
        </p:spPr>
      </p:pic>
      <p:sp>
        <p:nvSpPr>
          <p:cNvPr id="11" name="Rubrik 1">
            <a:extLst>
              <a:ext uri="{FF2B5EF4-FFF2-40B4-BE49-F238E27FC236}">
                <a16:creationId xmlns:a16="http://schemas.microsoft.com/office/drawing/2014/main" id="{2488EDF2-1A43-40AD-9B76-7BBF65DCD1BE}"/>
              </a:ext>
            </a:extLst>
          </p:cNvPr>
          <p:cNvSpPr txBox="1">
            <a:spLocks/>
          </p:cNvSpPr>
          <p:nvPr/>
        </p:nvSpPr>
        <p:spPr>
          <a:xfrm>
            <a:off x="508827" y="20957"/>
            <a:ext cx="5538886" cy="17506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Börja med en runda! </a:t>
            </a:r>
          </a:p>
        </p:txBody>
      </p:sp>
      <p:sp>
        <p:nvSpPr>
          <p:cNvPr id="8" name="Rubrik 1">
            <a:extLst>
              <a:ext uri="{FF2B5EF4-FFF2-40B4-BE49-F238E27FC236}">
                <a16:creationId xmlns:a16="http://schemas.microsoft.com/office/drawing/2014/main" id="{4611AC12-3716-441A-B3DB-22DD22F60F8E}"/>
              </a:ext>
            </a:extLst>
          </p:cNvPr>
          <p:cNvSpPr txBox="1">
            <a:spLocks/>
          </p:cNvSpPr>
          <p:nvPr/>
        </p:nvSpPr>
        <p:spPr>
          <a:xfrm>
            <a:off x="508827" y="1943099"/>
            <a:ext cx="5719129" cy="36576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Att se, uppmärksamma och lyssna in varandra är jätteviktigt. Det stärker er, lär er nya saker om varandra, det för er samman som team och vänner och det öppnar upp för ett fortsatt gott samtal.</a:t>
            </a:r>
            <a:endParaRPr lang="sv-SE" sz="3600" dirty="0">
              <a:solidFill>
                <a:srgbClr val="C00000"/>
              </a:solidFill>
              <a:latin typeface="+mn-lt"/>
            </a:endParaRPr>
          </a:p>
        </p:txBody>
      </p:sp>
    </p:spTree>
    <p:extLst>
      <p:ext uri="{BB962C8B-B14F-4D97-AF65-F5344CB8AC3E}">
        <p14:creationId xmlns:p14="http://schemas.microsoft.com/office/powerpoint/2010/main" val="31047462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137" name="Straight Connector 136">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63566"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ruta 4">
            <a:extLst>
              <a:ext uri="{FF2B5EF4-FFF2-40B4-BE49-F238E27FC236}">
                <a16:creationId xmlns:a16="http://schemas.microsoft.com/office/drawing/2014/main" id="{284D2CB1-E147-4120-9FC5-87EF2876283B}"/>
              </a:ext>
            </a:extLst>
          </p:cNvPr>
          <p:cNvSpPr txBox="1"/>
          <p:nvPr/>
        </p:nvSpPr>
        <p:spPr>
          <a:xfrm>
            <a:off x="429413" y="5195917"/>
            <a:ext cx="4545130" cy="1569660"/>
          </a:xfrm>
          <a:prstGeom prst="rect">
            <a:avLst/>
          </a:prstGeom>
          <a:noFill/>
        </p:spPr>
        <p:txBody>
          <a:bodyPr wrap="square" rtlCol="0">
            <a:spAutoFit/>
          </a:bodyPr>
          <a:lstStyle/>
          <a:p>
            <a:r>
              <a:rPr lang="sv-SE"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Exempel:</a:t>
            </a:r>
          </a:p>
          <a:p>
            <a:r>
              <a:rPr lang="sv-SE"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 vill nå ut till och få betyda något för de äldre som finns i vårt närområde. </a:t>
            </a:r>
            <a:endParaRPr lang="sv-SE" sz="2400" dirty="0">
              <a:solidFill>
                <a:schemeClr val="bg1"/>
              </a:solidFill>
            </a:endParaRPr>
          </a:p>
        </p:txBody>
      </p:sp>
      <p:pic>
        <p:nvPicPr>
          <p:cNvPr id="2052" name="Picture 4" descr="Tankekarta, Översikt">
            <a:extLst>
              <a:ext uri="{FF2B5EF4-FFF2-40B4-BE49-F238E27FC236}">
                <a16:creationId xmlns:a16="http://schemas.microsoft.com/office/drawing/2014/main" id="{B7EC1DAB-2DCE-4259-91D1-E1BA200719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7693" y="670202"/>
            <a:ext cx="8865870" cy="6649403"/>
          </a:xfrm>
          <a:prstGeom prst="rect">
            <a:avLst/>
          </a:prstGeom>
          <a:noFill/>
          <a:extLst>
            <a:ext uri="{909E8E84-426E-40DD-AFC4-6F175D3DCCD1}">
              <a14:hiddenFill xmlns:a14="http://schemas.microsoft.com/office/drawing/2010/main">
                <a:solidFill>
                  <a:srgbClr val="FFFFFF"/>
                </a:solidFill>
              </a14:hiddenFill>
            </a:ext>
          </a:extLst>
        </p:spPr>
      </p:pic>
      <p:sp>
        <p:nvSpPr>
          <p:cNvPr id="14" name="textruta 13">
            <a:extLst>
              <a:ext uri="{FF2B5EF4-FFF2-40B4-BE49-F238E27FC236}">
                <a16:creationId xmlns:a16="http://schemas.microsoft.com/office/drawing/2014/main" id="{C1E615A1-18D3-4AAE-9C26-0DCB8C8CCCF5}"/>
              </a:ext>
            </a:extLst>
          </p:cNvPr>
          <p:cNvSpPr txBox="1"/>
          <p:nvPr/>
        </p:nvSpPr>
        <p:spPr>
          <a:xfrm>
            <a:off x="5306494" y="3163907"/>
            <a:ext cx="3829046" cy="830997"/>
          </a:xfrm>
          <a:prstGeom prst="rect">
            <a:avLst/>
          </a:prstGeom>
          <a:noFill/>
        </p:spPr>
        <p:txBody>
          <a:bodyPr wrap="square" rtlCol="0">
            <a:spAutoFit/>
          </a:bodyPr>
          <a:lstStyle/>
          <a:p>
            <a:pPr algn="ctr"/>
            <a:r>
              <a:rPr lang="sv-SE"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Hur går </a:t>
            </a:r>
            <a:br>
              <a:rPr lang="sv-SE"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sv-SE"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 vidare?</a:t>
            </a:r>
            <a:endParaRPr lang="sv-SE" sz="2400" b="1" dirty="0">
              <a:solidFill>
                <a:schemeClr val="bg1"/>
              </a:solidFill>
            </a:endParaRPr>
          </a:p>
        </p:txBody>
      </p:sp>
      <p:sp>
        <p:nvSpPr>
          <p:cNvPr id="16" name="textruta 15">
            <a:extLst>
              <a:ext uri="{FF2B5EF4-FFF2-40B4-BE49-F238E27FC236}">
                <a16:creationId xmlns:a16="http://schemas.microsoft.com/office/drawing/2014/main" id="{00F56491-69F1-49BB-8C0D-0DC0064DC06B}"/>
              </a:ext>
            </a:extLst>
          </p:cNvPr>
          <p:cNvSpPr txBox="1"/>
          <p:nvPr/>
        </p:nvSpPr>
        <p:spPr>
          <a:xfrm>
            <a:off x="9410703" y="2117080"/>
            <a:ext cx="1219197" cy="461665"/>
          </a:xfrm>
          <a:prstGeom prst="rect">
            <a:avLst/>
          </a:prstGeom>
          <a:noFill/>
        </p:spPr>
        <p:txBody>
          <a:bodyPr wrap="square" rtlCol="0">
            <a:spAutoFit/>
          </a:bodyPr>
          <a:lstStyle/>
          <a:p>
            <a:pPr algn="ctr"/>
            <a:r>
              <a:rPr lang="sv-SE"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Frågor</a:t>
            </a:r>
            <a:endParaRPr lang="sv-SE" sz="2400" b="1" dirty="0">
              <a:solidFill>
                <a:schemeClr val="bg1"/>
              </a:solidFill>
            </a:endParaRPr>
          </a:p>
        </p:txBody>
      </p:sp>
      <p:sp>
        <p:nvSpPr>
          <p:cNvPr id="17" name="textruta 16">
            <a:extLst>
              <a:ext uri="{FF2B5EF4-FFF2-40B4-BE49-F238E27FC236}">
                <a16:creationId xmlns:a16="http://schemas.microsoft.com/office/drawing/2014/main" id="{23FF569E-4E02-4297-85A1-4CC678AE3129}"/>
              </a:ext>
            </a:extLst>
          </p:cNvPr>
          <p:cNvSpPr txBox="1"/>
          <p:nvPr/>
        </p:nvSpPr>
        <p:spPr>
          <a:xfrm>
            <a:off x="9410700" y="3679180"/>
            <a:ext cx="1219200" cy="461665"/>
          </a:xfrm>
          <a:prstGeom prst="rect">
            <a:avLst/>
          </a:prstGeom>
          <a:noFill/>
        </p:spPr>
        <p:txBody>
          <a:bodyPr wrap="square" rtlCol="0">
            <a:spAutoFit/>
          </a:bodyPr>
          <a:lstStyle/>
          <a:p>
            <a:pPr algn="ctr"/>
            <a:r>
              <a:rPr lang="sv-SE"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Förslag</a:t>
            </a:r>
            <a:endParaRPr lang="sv-SE" sz="2400" b="1" dirty="0">
              <a:solidFill>
                <a:schemeClr val="bg1"/>
              </a:solidFill>
            </a:endParaRPr>
          </a:p>
        </p:txBody>
      </p:sp>
      <p:sp>
        <p:nvSpPr>
          <p:cNvPr id="18" name="textruta 17">
            <a:extLst>
              <a:ext uri="{FF2B5EF4-FFF2-40B4-BE49-F238E27FC236}">
                <a16:creationId xmlns:a16="http://schemas.microsoft.com/office/drawing/2014/main" id="{259C3259-386C-4F96-AFCE-EE77CF46293E}"/>
              </a:ext>
            </a:extLst>
          </p:cNvPr>
          <p:cNvSpPr txBox="1"/>
          <p:nvPr/>
        </p:nvSpPr>
        <p:spPr>
          <a:xfrm>
            <a:off x="8972550" y="4806925"/>
            <a:ext cx="1219200" cy="461665"/>
          </a:xfrm>
          <a:prstGeom prst="rect">
            <a:avLst/>
          </a:prstGeom>
          <a:noFill/>
        </p:spPr>
        <p:txBody>
          <a:bodyPr wrap="square" rtlCol="0">
            <a:spAutoFit/>
          </a:bodyPr>
          <a:lstStyle/>
          <a:p>
            <a:pPr algn="ctr"/>
            <a:r>
              <a:rPr lang="sv-S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a:t>
            </a:r>
            <a:r>
              <a:rPr lang="sv-SE"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déer</a:t>
            </a:r>
            <a:endParaRPr lang="sv-SE" sz="2400" b="1" dirty="0">
              <a:solidFill>
                <a:schemeClr val="bg1"/>
              </a:solidFill>
            </a:endParaRPr>
          </a:p>
        </p:txBody>
      </p:sp>
      <p:sp>
        <p:nvSpPr>
          <p:cNvPr id="19" name="textruta 18">
            <a:extLst>
              <a:ext uri="{FF2B5EF4-FFF2-40B4-BE49-F238E27FC236}">
                <a16:creationId xmlns:a16="http://schemas.microsoft.com/office/drawing/2014/main" id="{E4BB8EC2-E417-4A5D-BA72-579ABE1F997D}"/>
              </a:ext>
            </a:extLst>
          </p:cNvPr>
          <p:cNvSpPr txBox="1"/>
          <p:nvPr/>
        </p:nvSpPr>
        <p:spPr>
          <a:xfrm>
            <a:off x="4849290" y="2317016"/>
            <a:ext cx="1219200" cy="461665"/>
          </a:xfrm>
          <a:prstGeom prst="rect">
            <a:avLst/>
          </a:prstGeom>
          <a:noFill/>
        </p:spPr>
        <p:txBody>
          <a:bodyPr wrap="square" rtlCol="0">
            <a:spAutoFit/>
          </a:bodyPr>
          <a:lstStyle/>
          <a:p>
            <a:pPr algn="ctr"/>
            <a:r>
              <a:rPr lang="sv-S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Tilltal</a:t>
            </a:r>
            <a:endParaRPr lang="sv-SE" sz="2400" b="1" dirty="0">
              <a:solidFill>
                <a:schemeClr val="bg1"/>
              </a:solidFill>
            </a:endParaRPr>
          </a:p>
        </p:txBody>
      </p:sp>
      <p:sp>
        <p:nvSpPr>
          <p:cNvPr id="20" name="textruta 19">
            <a:extLst>
              <a:ext uri="{FF2B5EF4-FFF2-40B4-BE49-F238E27FC236}">
                <a16:creationId xmlns:a16="http://schemas.microsoft.com/office/drawing/2014/main" id="{1C2E80F8-2EED-4974-B5AA-5424E5C97181}"/>
              </a:ext>
            </a:extLst>
          </p:cNvPr>
          <p:cNvSpPr txBox="1"/>
          <p:nvPr/>
        </p:nvSpPr>
        <p:spPr>
          <a:xfrm>
            <a:off x="6339954" y="4655529"/>
            <a:ext cx="1762125" cy="461665"/>
          </a:xfrm>
          <a:prstGeom prst="rect">
            <a:avLst/>
          </a:prstGeom>
          <a:noFill/>
        </p:spPr>
        <p:txBody>
          <a:bodyPr wrap="square" rtlCol="0">
            <a:spAutoFit/>
          </a:bodyPr>
          <a:lstStyle/>
          <a:p>
            <a:pPr algn="ctr"/>
            <a:r>
              <a:rPr lang="sv-S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Synpunkter</a:t>
            </a:r>
            <a:endParaRPr lang="sv-SE" sz="2400" b="1" dirty="0">
              <a:solidFill>
                <a:schemeClr val="bg1"/>
              </a:solidFill>
            </a:endParaRPr>
          </a:p>
        </p:txBody>
      </p:sp>
      <p:sp>
        <p:nvSpPr>
          <p:cNvPr id="21" name="textruta 20">
            <a:extLst>
              <a:ext uri="{FF2B5EF4-FFF2-40B4-BE49-F238E27FC236}">
                <a16:creationId xmlns:a16="http://schemas.microsoft.com/office/drawing/2014/main" id="{723C6C69-27CD-458A-89F9-62AEB81FA138}"/>
              </a:ext>
            </a:extLst>
          </p:cNvPr>
          <p:cNvSpPr txBox="1"/>
          <p:nvPr/>
        </p:nvSpPr>
        <p:spPr>
          <a:xfrm>
            <a:off x="8003776" y="5875621"/>
            <a:ext cx="2187974" cy="461665"/>
          </a:xfrm>
          <a:prstGeom prst="rect">
            <a:avLst/>
          </a:prstGeom>
          <a:noFill/>
        </p:spPr>
        <p:txBody>
          <a:bodyPr wrap="square" rtlCol="0">
            <a:spAutoFit/>
          </a:bodyPr>
          <a:lstStyle/>
          <a:p>
            <a:pPr algn="ctr"/>
            <a:r>
              <a:rPr lang="sv-S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Förutsättningar</a:t>
            </a:r>
            <a:endParaRPr lang="sv-SE" sz="2400" b="1" dirty="0">
              <a:solidFill>
                <a:schemeClr val="bg1"/>
              </a:solidFill>
            </a:endParaRPr>
          </a:p>
        </p:txBody>
      </p:sp>
      <p:sp>
        <p:nvSpPr>
          <p:cNvPr id="13" name="Rubrik 1">
            <a:extLst>
              <a:ext uri="{FF2B5EF4-FFF2-40B4-BE49-F238E27FC236}">
                <a16:creationId xmlns:a16="http://schemas.microsoft.com/office/drawing/2014/main" id="{86AD380D-5E13-4627-A29B-AADA6B374B9E}"/>
              </a:ext>
            </a:extLst>
          </p:cNvPr>
          <p:cNvSpPr txBox="1">
            <a:spLocks/>
          </p:cNvSpPr>
          <p:nvPr/>
        </p:nvSpPr>
        <p:spPr>
          <a:xfrm>
            <a:off x="291149" y="128246"/>
            <a:ext cx="5804851" cy="198883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000" b="1" dirty="0">
                <a:solidFill>
                  <a:srgbClr val="C00000"/>
                </a:solidFill>
                <a:latin typeface="Ink Free" panose="03080402000500000000" pitchFamily="66" charset="0"/>
              </a:rPr>
              <a:t>Testa att när ni pratar </a:t>
            </a:r>
            <a:r>
              <a:rPr lang="sv-SE" sz="4000" b="1" dirty="0">
                <a:solidFill>
                  <a:srgbClr val="C00000"/>
                </a:solidFill>
                <a:latin typeface="+mn-lt"/>
              </a:rPr>
              <a:t>också</a:t>
            </a:r>
            <a:r>
              <a:rPr lang="sv-SE" sz="4000" b="1" dirty="0">
                <a:solidFill>
                  <a:srgbClr val="C00000"/>
                </a:solidFill>
                <a:latin typeface="Ink Free" panose="03080402000500000000" pitchFamily="66" charset="0"/>
              </a:rPr>
              <a:t> r</a:t>
            </a:r>
            <a:r>
              <a:rPr lang="sv-SE" sz="4000" b="1" dirty="0">
                <a:solidFill>
                  <a:srgbClr val="C00000"/>
                </a:solidFill>
                <a:effectLst/>
                <a:latin typeface="Ink Free" panose="03080402000500000000" pitchFamily="66" charset="0"/>
                <a:ea typeface="Calibri" panose="020F0502020204030204" pitchFamily="34" charset="0"/>
                <a:cs typeface="Times New Roman" panose="02020603050405020304" pitchFamily="18" charset="0"/>
              </a:rPr>
              <a:t>ita upp </a:t>
            </a:r>
            <a:r>
              <a:rPr lang="sv-SE" sz="4000" b="1" dirty="0">
                <a:solidFill>
                  <a:srgbClr val="C00000"/>
                </a:solidFill>
                <a:latin typeface="Ink Free" panose="03080402000500000000" pitchFamily="66" charset="0"/>
                <a:ea typeface="Calibri" panose="020F0502020204030204" pitchFamily="34" charset="0"/>
                <a:cs typeface="Times New Roman" panose="02020603050405020304" pitchFamily="18" charset="0"/>
              </a:rPr>
              <a:t>hur ert resonemang går! </a:t>
            </a:r>
          </a:p>
        </p:txBody>
      </p:sp>
    </p:spTree>
    <p:extLst>
      <p:ext uri="{BB962C8B-B14F-4D97-AF65-F5344CB8AC3E}">
        <p14:creationId xmlns:p14="http://schemas.microsoft.com/office/powerpoint/2010/main" val="251074854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ruta 13">
            <a:extLst>
              <a:ext uri="{FF2B5EF4-FFF2-40B4-BE49-F238E27FC236}">
                <a16:creationId xmlns:a16="http://schemas.microsoft.com/office/drawing/2014/main" id="{C1E615A1-18D3-4AAE-9C26-0DCB8C8CCCF5}"/>
              </a:ext>
            </a:extLst>
          </p:cNvPr>
          <p:cNvSpPr txBox="1"/>
          <p:nvPr/>
        </p:nvSpPr>
        <p:spPr>
          <a:xfrm>
            <a:off x="5581654" y="2961809"/>
            <a:ext cx="3829046" cy="584775"/>
          </a:xfrm>
          <a:prstGeom prst="rect">
            <a:avLst/>
          </a:prstGeom>
          <a:noFill/>
        </p:spPr>
        <p:txBody>
          <a:bodyPr wrap="square" rtlCol="0">
            <a:spAutoFit/>
          </a:bodyPr>
          <a:lstStyle/>
          <a:p>
            <a:pPr algn="ctr"/>
            <a:r>
              <a:rPr lang="sv-SE" sz="3200" b="1" dirty="0">
                <a:effectLst/>
                <a:latin typeface="Calibri" panose="020F0502020204030204" pitchFamily="34" charset="0"/>
                <a:ea typeface="Calibri" panose="020F0502020204030204" pitchFamily="34" charset="0"/>
                <a:cs typeface="Times New Roman" panose="02020603050405020304" pitchFamily="18" charset="0"/>
              </a:rPr>
              <a:t>Talar emot…</a:t>
            </a:r>
            <a:endParaRPr lang="sv-SE" sz="3200" b="1" dirty="0"/>
          </a:p>
        </p:txBody>
      </p:sp>
      <p:sp>
        <p:nvSpPr>
          <p:cNvPr id="17" name="textruta 16">
            <a:extLst>
              <a:ext uri="{FF2B5EF4-FFF2-40B4-BE49-F238E27FC236}">
                <a16:creationId xmlns:a16="http://schemas.microsoft.com/office/drawing/2014/main" id="{23FF569E-4E02-4297-85A1-4CC678AE3129}"/>
              </a:ext>
            </a:extLst>
          </p:cNvPr>
          <p:cNvSpPr txBox="1"/>
          <p:nvPr/>
        </p:nvSpPr>
        <p:spPr>
          <a:xfrm>
            <a:off x="9410700" y="3679180"/>
            <a:ext cx="1219200" cy="461665"/>
          </a:xfrm>
          <a:prstGeom prst="rect">
            <a:avLst/>
          </a:prstGeom>
          <a:noFill/>
        </p:spPr>
        <p:txBody>
          <a:bodyPr wrap="square" rtlCol="0">
            <a:spAutoFit/>
          </a:bodyPr>
          <a:lstStyle/>
          <a:p>
            <a:pPr algn="ctr"/>
            <a:r>
              <a:rPr lang="sv-SE"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Förslag</a:t>
            </a:r>
            <a:endParaRPr lang="sv-SE" sz="2400" b="1" dirty="0">
              <a:solidFill>
                <a:schemeClr val="bg1"/>
              </a:solidFill>
            </a:endParaRPr>
          </a:p>
        </p:txBody>
      </p:sp>
      <p:sp>
        <p:nvSpPr>
          <p:cNvPr id="18" name="textruta 17">
            <a:extLst>
              <a:ext uri="{FF2B5EF4-FFF2-40B4-BE49-F238E27FC236}">
                <a16:creationId xmlns:a16="http://schemas.microsoft.com/office/drawing/2014/main" id="{259C3259-386C-4F96-AFCE-EE77CF46293E}"/>
              </a:ext>
            </a:extLst>
          </p:cNvPr>
          <p:cNvSpPr txBox="1"/>
          <p:nvPr/>
        </p:nvSpPr>
        <p:spPr>
          <a:xfrm>
            <a:off x="8972550" y="4806925"/>
            <a:ext cx="1219200" cy="461665"/>
          </a:xfrm>
          <a:prstGeom prst="rect">
            <a:avLst/>
          </a:prstGeom>
          <a:noFill/>
        </p:spPr>
        <p:txBody>
          <a:bodyPr wrap="square" rtlCol="0">
            <a:spAutoFit/>
          </a:bodyPr>
          <a:lstStyle/>
          <a:p>
            <a:pPr algn="ctr"/>
            <a:r>
              <a:rPr lang="sv-S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a:t>
            </a:r>
            <a:r>
              <a:rPr lang="sv-SE"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déer</a:t>
            </a:r>
            <a:endParaRPr lang="sv-SE" sz="2400" b="1" dirty="0">
              <a:solidFill>
                <a:schemeClr val="bg1"/>
              </a:solidFill>
            </a:endParaRPr>
          </a:p>
        </p:txBody>
      </p:sp>
      <p:sp>
        <p:nvSpPr>
          <p:cNvPr id="20" name="textruta 19">
            <a:extLst>
              <a:ext uri="{FF2B5EF4-FFF2-40B4-BE49-F238E27FC236}">
                <a16:creationId xmlns:a16="http://schemas.microsoft.com/office/drawing/2014/main" id="{1C2E80F8-2EED-4974-B5AA-5424E5C97181}"/>
              </a:ext>
            </a:extLst>
          </p:cNvPr>
          <p:cNvSpPr txBox="1"/>
          <p:nvPr/>
        </p:nvSpPr>
        <p:spPr>
          <a:xfrm>
            <a:off x="1966913" y="1594926"/>
            <a:ext cx="6657974" cy="1354217"/>
          </a:xfrm>
          <a:prstGeom prst="rect">
            <a:avLst/>
          </a:prstGeom>
          <a:noFill/>
        </p:spPr>
        <p:txBody>
          <a:bodyPr wrap="square" rtlCol="0">
            <a:spAutoFit/>
          </a:bodyPr>
          <a:lstStyle/>
          <a:p>
            <a:pPr algn="ctr"/>
            <a:r>
              <a:rPr lang="sv-SE" i="1" dirty="0">
                <a:latin typeface="Calibri" panose="020F0502020204030204" pitchFamily="34" charset="0"/>
                <a:ea typeface="Calibri" panose="020F0502020204030204" pitchFamily="34" charset="0"/>
                <a:cs typeface="Times New Roman" panose="02020603050405020304" pitchFamily="18" charset="0"/>
              </a:rPr>
              <a:t>Exempelvis:</a:t>
            </a:r>
          </a:p>
          <a:p>
            <a:pPr algn="ctr"/>
            <a:r>
              <a:rPr lang="sv-SE" sz="3200" b="1" dirty="0">
                <a:latin typeface="Calibri" panose="020F0502020204030204" pitchFamily="34" charset="0"/>
                <a:ea typeface="Calibri" panose="020F0502020204030204" pitchFamily="34" charset="0"/>
                <a:cs typeface="Times New Roman" panose="02020603050405020304" pitchFamily="18" charset="0"/>
              </a:rPr>
              <a:t>Ska vi </a:t>
            </a:r>
            <a:r>
              <a:rPr lang="sv-SE" sz="3200" b="1" dirty="0">
                <a:effectLst/>
                <a:latin typeface="Calibri" panose="020F0502020204030204" pitchFamily="34" charset="0"/>
                <a:ea typeface="Calibri" panose="020F0502020204030204" pitchFamily="34" charset="0"/>
                <a:cs typeface="Times New Roman" panose="02020603050405020304" pitchFamily="18" charset="0"/>
              </a:rPr>
              <a:t>satsa 10 000 kr på att </a:t>
            </a:r>
            <a:br>
              <a:rPr lang="sv-SE" sz="3200" b="1" dirty="0">
                <a:effectLst/>
                <a:latin typeface="Calibri" panose="020F0502020204030204" pitchFamily="34" charset="0"/>
                <a:ea typeface="Calibri" panose="020F0502020204030204" pitchFamily="34" charset="0"/>
                <a:cs typeface="Times New Roman" panose="02020603050405020304" pitchFamily="18" charset="0"/>
              </a:rPr>
            </a:br>
            <a:r>
              <a:rPr lang="sv-SE" sz="3200" b="1" dirty="0">
                <a:effectLst/>
                <a:latin typeface="Calibri" panose="020F0502020204030204" pitchFamily="34" charset="0"/>
                <a:ea typeface="Calibri" panose="020F0502020204030204" pitchFamily="34" charset="0"/>
                <a:cs typeface="Times New Roman" panose="02020603050405020304" pitchFamily="18" charset="0"/>
              </a:rPr>
              <a:t>rusta upp kyrkans entré?</a:t>
            </a:r>
            <a:endParaRPr lang="sv-SE" sz="3200" b="1" dirty="0"/>
          </a:p>
        </p:txBody>
      </p:sp>
      <p:sp>
        <p:nvSpPr>
          <p:cNvPr id="21" name="textruta 20">
            <a:extLst>
              <a:ext uri="{FF2B5EF4-FFF2-40B4-BE49-F238E27FC236}">
                <a16:creationId xmlns:a16="http://schemas.microsoft.com/office/drawing/2014/main" id="{723C6C69-27CD-458A-89F9-62AEB81FA138}"/>
              </a:ext>
            </a:extLst>
          </p:cNvPr>
          <p:cNvSpPr txBox="1"/>
          <p:nvPr/>
        </p:nvSpPr>
        <p:spPr>
          <a:xfrm>
            <a:off x="8003776" y="5875621"/>
            <a:ext cx="2187974" cy="461665"/>
          </a:xfrm>
          <a:prstGeom prst="rect">
            <a:avLst/>
          </a:prstGeom>
          <a:noFill/>
        </p:spPr>
        <p:txBody>
          <a:bodyPr wrap="square" rtlCol="0">
            <a:spAutoFit/>
          </a:bodyPr>
          <a:lstStyle/>
          <a:p>
            <a:pPr algn="ctr"/>
            <a:r>
              <a:rPr lang="sv-S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Förutsättningar</a:t>
            </a:r>
            <a:endParaRPr lang="sv-SE" sz="2400" b="1" dirty="0">
              <a:solidFill>
                <a:schemeClr val="bg1"/>
              </a:solidFill>
            </a:endParaRPr>
          </a:p>
        </p:txBody>
      </p:sp>
      <p:sp>
        <p:nvSpPr>
          <p:cNvPr id="23" name="textruta 22">
            <a:extLst>
              <a:ext uri="{FF2B5EF4-FFF2-40B4-BE49-F238E27FC236}">
                <a16:creationId xmlns:a16="http://schemas.microsoft.com/office/drawing/2014/main" id="{662E9FF5-32A3-40AC-957D-04B3305BDF10}"/>
              </a:ext>
            </a:extLst>
          </p:cNvPr>
          <p:cNvSpPr txBox="1"/>
          <p:nvPr/>
        </p:nvSpPr>
        <p:spPr>
          <a:xfrm>
            <a:off x="1323978" y="3018010"/>
            <a:ext cx="3829046" cy="584775"/>
          </a:xfrm>
          <a:prstGeom prst="rect">
            <a:avLst/>
          </a:prstGeom>
          <a:noFill/>
        </p:spPr>
        <p:txBody>
          <a:bodyPr wrap="square" rtlCol="0">
            <a:spAutoFit/>
          </a:bodyPr>
          <a:lstStyle/>
          <a:p>
            <a:pPr algn="ctr"/>
            <a:r>
              <a:rPr lang="sv-SE" sz="3200" b="1" dirty="0">
                <a:effectLst/>
                <a:latin typeface="Calibri" panose="020F0502020204030204" pitchFamily="34" charset="0"/>
                <a:ea typeface="Calibri" panose="020F0502020204030204" pitchFamily="34" charset="0"/>
                <a:cs typeface="Times New Roman" panose="02020603050405020304" pitchFamily="18" charset="0"/>
              </a:rPr>
              <a:t>Talar för…</a:t>
            </a:r>
            <a:endParaRPr lang="sv-SE" sz="3200" b="1" dirty="0"/>
          </a:p>
        </p:txBody>
      </p:sp>
      <p:sp>
        <p:nvSpPr>
          <p:cNvPr id="24" name="textruta 23">
            <a:extLst>
              <a:ext uri="{FF2B5EF4-FFF2-40B4-BE49-F238E27FC236}">
                <a16:creationId xmlns:a16="http://schemas.microsoft.com/office/drawing/2014/main" id="{4B2D3817-8952-4867-BA20-A8A639E2A539}"/>
              </a:ext>
            </a:extLst>
          </p:cNvPr>
          <p:cNvSpPr txBox="1"/>
          <p:nvPr/>
        </p:nvSpPr>
        <p:spPr>
          <a:xfrm>
            <a:off x="1170013" y="3642061"/>
            <a:ext cx="3685106" cy="584775"/>
          </a:xfrm>
          <a:prstGeom prst="rect">
            <a:avLst/>
          </a:prstGeom>
          <a:noFill/>
        </p:spPr>
        <p:txBody>
          <a:bodyPr wrap="square">
            <a:spAutoFit/>
          </a:bodyPr>
          <a:lstStyle/>
          <a:p>
            <a:r>
              <a:rPr lang="sv-SE" sz="3200" dirty="0">
                <a:effectLst/>
                <a:latin typeface="Calibri" panose="020F0502020204030204" pitchFamily="34" charset="0"/>
                <a:ea typeface="Calibri" panose="020F0502020204030204" pitchFamily="34" charset="0"/>
                <a:cs typeface="Times New Roman" panose="02020603050405020304" pitchFamily="18" charset="0"/>
              </a:rPr>
              <a:t>Vi har just nu pengar</a:t>
            </a:r>
            <a:endParaRPr lang="sv-SE" sz="3200" dirty="0"/>
          </a:p>
        </p:txBody>
      </p:sp>
      <p:cxnSp>
        <p:nvCxnSpPr>
          <p:cNvPr id="9" name="Rak koppling 8">
            <a:extLst>
              <a:ext uri="{FF2B5EF4-FFF2-40B4-BE49-F238E27FC236}">
                <a16:creationId xmlns:a16="http://schemas.microsoft.com/office/drawing/2014/main" id="{AC407F36-B8B3-4950-8A1E-6A82E455718F}"/>
              </a:ext>
            </a:extLst>
          </p:cNvPr>
          <p:cNvCxnSpPr/>
          <p:nvPr/>
        </p:nvCxnSpPr>
        <p:spPr>
          <a:xfrm>
            <a:off x="5295900" y="3104001"/>
            <a:ext cx="0" cy="340584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textruta 24">
            <a:extLst>
              <a:ext uri="{FF2B5EF4-FFF2-40B4-BE49-F238E27FC236}">
                <a16:creationId xmlns:a16="http://schemas.microsoft.com/office/drawing/2014/main" id="{740B4513-E9CC-4C35-A517-B8C8AB429B75}"/>
              </a:ext>
            </a:extLst>
          </p:cNvPr>
          <p:cNvSpPr txBox="1"/>
          <p:nvPr/>
        </p:nvSpPr>
        <p:spPr>
          <a:xfrm>
            <a:off x="5622716" y="3642061"/>
            <a:ext cx="5245306" cy="584775"/>
          </a:xfrm>
          <a:prstGeom prst="rect">
            <a:avLst/>
          </a:prstGeom>
          <a:noFill/>
        </p:spPr>
        <p:txBody>
          <a:bodyPr wrap="square">
            <a:spAutoFit/>
          </a:bodyPr>
          <a:lstStyle/>
          <a:p>
            <a:r>
              <a:rPr lang="sv-SE" sz="3200" dirty="0">
                <a:effectLst/>
                <a:latin typeface="Calibri" panose="020F0502020204030204" pitchFamily="34" charset="0"/>
                <a:ea typeface="Calibri" panose="020F0502020204030204" pitchFamily="34" charset="0"/>
                <a:cs typeface="Times New Roman" panose="02020603050405020304" pitchFamily="18" charset="0"/>
              </a:rPr>
              <a:t>De behövs till annat</a:t>
            </a:r>
            <a:endParaRPr lang="sv-SE" sz="3200" dirty="0"/>
          </a:p>
        </p:txBody>
      </p:sp>
      <p:pic>
        <p:nvPicPr>
          <p:cNvPr id="3079" name="Picture 7" descr="Penna, Krita, Skrivning, Färg, Teckning, Kritor">
            <a:extLst>
              <a:ext uri="{FF2B5EF4-FFF2-40B4-BE49-F238E27FC236}">
                <a16:creationId xmlns:a16="http://schemas.microsoft.com/office/drawing/2014/main" id="{04831604-90CC-47AC-86D9-9DE3AC03B7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770415">
            <a:off x="9175091" y="4511048"/>
            <a:ext cx="1690417" cy="1892846"/>
          </a:xfrm>
          <a:prstGeom prst="rect">
            <a:avLst/>
          </a:prstGeom>
          <a:noFill/>
          <a:extLst>
            <a:ext uri="{909E8E84-426E-40DD-AFC4-6F175D3DCCD1}">
              <a14:hiddenFill xmlns:a14="http://schemas.microsoft.com/office/drawing/2010/main">
                <a:solidFill>
                  <a:srgbClr val="FFFFFF"/>
                </a:solidFill>
              </a14:hiddenFill>
            </a:ext>
          </a:extLst>
        </p:spPr>
      </p:pic>
      <p:sp>
        <p:nvSpPr>
          <p:cNvPr id="15" name="textruta 14">
            <a:extLst>
              <a:ext uri="{FF2B5EF4-FFF2-40B4-BE49-F238E27FC236}">
                <a16:creationId xmlns:a16="http://schemas.microsoft.com/office/drawing/2014/main" id="{7524192B-ED6A-4A68-86FB-E79365FD6286}"/>
              </a:ext>
            </a:extLst>
          </p:cNvPr>
          <p:cNvSpPr txBox="1"/>
          <p:nvPr/>
        </p:nvSpPr>
        <p:spPr>
          <a:xfrm>
            <a:off x="694087" y="4319634"/>
            <a:ext cx="4161032" cy="584775"/>
          </a:xfrm>
          <a:prstGeom prst="rect">
            <a:avLst/>
          </a:prstGeom>
          <a:noFill/>
        </p:spPr>
        <p:txBody>
          <a:bodyPr wrap="square">
            <a:spAutoFit/>
          </a:bodyPr>
          <a:lstStyle/>
          <a:p>
            <a:r>
              <a:rPr lang="sv-SE" sz="3200" dirty="0">
                <a:effectLst/>
                <a:latin typeface="Calibri" panose="020F0502020204030204" pitchFamily="34" charset="0"/>
                <a:ea typeface="Calibri" panose="020F0502020204030204" pitchFamily="34" charset="0"/>
                <a:cs typeface="Times New Roman" panose="02020603050405020304" pitchFamily="18" charset="0"/>
              </a:rPr>
              <a:t>Ett gott intryck är viktigt</a:t>
            </a:r>
            <a:endParaRPr lang="sv-SE" sz="3200" dirty="0"/>
          </a:p>
        </p:txBody>
      </p:sp>
      <p:sp>
        <p:nvSpPr>
          <p:cNvPr id="19" name="textruta 18">
            <a:extLst>
              <a:ext uri="{FF2B5EF4-FFF2-40B4-BE49-F238E27FC236}">
                <a16:creationId xmlns:a16="http://schemas.microsoft.com/office/drawing/2014/main" id="{D41431A3-78FD-4667-A0BE-8998AB4B9840}"/>
              </a:ext>
            </a:extLst>
          </p:cNvPr>
          <p:cNvSpPr txBox="1"/>
          <p:nvPr/>
        </p:nvSpPr>
        <p:spPr>
          <a:xfrm>
            <a:off x="5622716" y="4325766"/>
            <a:ext cx="6070197" cy="584775"/>
          </a:xfrm>
          <a:prstGeom prst="rect">
            <a:avLst/>
          </a:prstGeom>
          <a:noFill/>
        </p:spPr>
        <p:txBody>
          <a:bodyPr wrap="square">
            <a:spAutoFit/>
          </a:bodyPr>
          <a:lstStyle/>
          <a:p>
            <a:r>
              <a:rPr lang="sv-SE" sz="3200" dirty="0">
                <a:effectLst/>
                <a:latin typeface="Calibri" panose="020F0502020204030204" pitchFamily="34" charset="0"/>
                <a:ea typeface="Calibri" panose="020F0502020204030204" pitchFamily="34" charset="0"/>
                <a:cs typeface="Times New Roman" panose="02020603050405020304" pitchFamily="18" charset="0"/>
              </a:rPr>
              <a:t>Vi behöver väl gör mer än bara det</a:t>
            </a:r>
            <a:endParaRPr lang="sv-SE" sz="3200" dirty="0"/>
          </a:p>
        </p:txBody>
      </p:sp>
      <p:sp>
        <p:nvSpPr>
          <p:cNvPr id="16" name="Rubrik 1">
            <a:extLst>
              <a:ext uri="{FF2B5EF4-FFF2-40B4-BE49-F238E27FC236}">
                <a16:creationId xmlns:a16="http://schemas.microsoft.com/office/drawing/2014/main" id="{EAC8E83B-AACE-456E-889F-B98B16A6DA65}"/>
              </a:ext>
            </a:extLst>
          </p:cNvPr>
          <p:cNvSpPr txBox="1">
            <a:spLocks/>
          </p:cNvSpPr>
          <p:nvPr/>
        </p:nvSpPr>
        <p:spPr>
          <a:xfrm>
            <a:off x="291148" y="259828"/>
            <a:ext cx="7805101" cy="12926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000" b="1" dirty="0">
                <a:solidFill>
                  <a:srgbClr val="C00000"/>
                </a:solidFill>
                <a:latin typeface="Ink Free" panose="03080402000500000000" pitchFamily="66" charset="0"/>
              </a:rPr>
              <a:t>Lista och skriv upp </a:t>
            </a:r>
            <a:r>
              <a:rPr lang="sv-SE" sz="4000" b="1" dirty="0">
                <a:solidFill>
                  <a:srgbClr val="C00000"/>
                </a:solidFill>
                <a:effectLst/>
                <a:latin typeface="Ink Free" panose="03080402000500000000" pitchFamily="66" charset="0"/>
                <a:ea typeface="Calibri" panose="020F0502020204030204" pitchFamily="34" charset="0"/>
                <a:cs typeface="Times New Roman" panose="02020603050405020304" pitchFamily="18" charset="0"/>
              </a:rPr>
              <a:t>argument tillsammans – så alla kan följa med! </a:t>
            </a:r>
            <a:endParaRPr lang="sv-SE" sz="4000" b="1" dirty="0">
              <a:solidFill>
                <a:srgbClr val="C00000"/>
              </a:solidFill>
              <a:latin typeface="Ink Free" panose="030804020005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248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ruta 13">
            <a:extLst>
              <a:ext uri="{FF2B5EF4-FFF2-40B4-BE49-F238E27FC236}">
                <a16:creationId xmlns:a16="http://schemas.microsoft.com/office/drawing/2014/main" id="{C1E615A1-18D3-4AAE-9C26-0DCB8C8CCCF5}"/>
              </a:ext>
            </a:extLst>
          </p:cNvPr>
          <p:cNvSpPr txBox="1"/>
          <p:nvPr/>
        </p:nvSpPr>
        <p:spPr>
          <a:xfrm>
            <a:off x="5581654" y="2824030"/>
            <a:ext cx="3829046" cy="584775"/>
          </a:xfrm>
          <a:prstGeom prst="rect">
            <a:avLst/>
          </a:prstGeom>
          <a:noFill/>
        </p:spPr>
        <p:txBody>
          <a:bodyPr wrap="square" rtlCol="0">
            <a:spAutoFit/>
          </a:bodyPr>
          <a:lstStyle/>
          <a:p>
            <a:pPr algn="ctr"/>
            <a:r>
              <a:rPr lang="sv-SE" sz="3200" b="1" dirty="0">
                <a:effectLst/>
                <a:latin typeface="Calibri" panose="020F0502020204030204" pitchFamily="34" charset="0"/>
                <a:ea typeface="Calibri" panose="020F0502020204030204" pitchFamily="34" charset="0"/>
                <a:cs typeface="Times New Roman" panose="02020603050405020304" pitchFamily="18" charset="0"/>
              </a:rPr>
              <a:t>Talar emot…</a:t>
            </a:r>
            <a:endParaRPr lang="sv-SE" sz="3200" b="1" dirty="0"/>
          </a:p>
        </p:txBody>
      </p:sp>
      <p:sp>
        <p:nvSpPr>
          <p:cNvPr id="17" name="textruta 16">
            <a:extLst>
              <a:ext uri="{FF2B5EF4-FFF2-40B4-BE49-F238E27FC236}">
                <a16:creationId xmlns:a16="http://schemas.microsoft.com/office/drawing/2014/main" id="{23FF569E-4E02-4297-85A1-4CC678AE3129}"/>
              </a:ext>
            </a:extLst>
          </p:cNvPr>
          <p:cNvSpPr txBox="1"/>
          <p:nvPr/>
        </p:nvSpPr>
        <p:spPr>
          <a:xfrm>
            <a:off x="9410700" y="3679180"/>
            <a:ext cx="1219200" cy="461665"/>
          </a:xfrm>
          <a:prstGeom prst="rect">
            <a:avLst/>
          </a:prstGeom>
          <a:noFill/>
        </p:spPr>
        <p:txBody>
          <a:bodyPr wrap="square" rtlCol="0">
            <a:spAutoFit/>
          </a:bodyPr>
          <a:lstStyle/>
          <a:p>
            <a:pPr algn="ctr"/>
            <a:r>
              <a:rPr lang="sv-SE"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Förslag</a:t>
            </a:r>
            <a:endParaRPr lang="sv-SE" sz="2400" b="1" dirty="0">
              <a:solidFill>
                <a:schemeClr val="bg1"/>
              </a:solidFill>
            </a:endParaRPr>
          </a:p>
        </p:txBody>
      </p:sp>
      <p:sp>
        <p:nvSpPr>
          <p:cNvPr id="21" name="textruta 20">
            <a:extLst>
              <a:ext uri="{FF2B5EF4-FFF2-40B4-BE49-F238E27FC236}">
                <a16:creationId xmlns:a16="http://schemas.microsoft.com/office/drawing/2014/main" id="{723C6C69-27CD-458A-89F9-62AEB81FA138}"/>
              </a:ext>
            </a:extLst>
          </p:cNvPr>
          <p:cNvSpPr txBox="1"/>
          <p:nvPr/>
        </p:nvSpPr>
        <p:spPr>
          <a:xfrm>
            <a:off x="8003776" y="5875621"/>
            <a:ext cx="2187974" cy="461665"/>
          </a:xfrm>
          <a:prstGeom prst="rect">
            <a:avLst/>
          </a:prstGeom>
          <a:noFill/>
        </p:spPr>
        <p:txBody>
          <a:bodyPr wrap="square" rtlCol="0">
            <a:spAutoFit/>
          </a:bodyPr>
          <a:lstStyle/>
          <a:p>
            <a:pPr algn="ctr"/>
            <a:r>
              <a:rPr lang="sv-S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Förutsättningar</a:t>
            </a:r>
            <a:endParaRPr lang="sv-SE" sz="2400" b="1" dirty="0">
              <a:solidFill>
                <a:schemeClr val="bg1"/>
              </a:solidFill>
            </a:endParaRPr>
          </a:p>
        </p:txBody>
      </p:sp>
      <p:pic>
        <p:nvPicPr>
          <p:cNvPr id="3074" name="Picture 2" descr="Pil, Symbol, Uppåtpil, Ikon, Tecken, Infografik, Uppåt">
            <a:extLst>
              <a:ext uri="{FF2B5EF4-FFF2-40B4-BE49-F238E27FC236}">
                <a16:creationId xmlns:a16="http://schemas.microsoft.com/office/drawing/2014/main" id="{E32EE174-DA24-4A53-BDCA-B46B62C99A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a:off x="5356217" y="3615974"/>
            <a:ext cx="1277408" cy="1144487"/>
          </a:xfrm>
          <a:prstGeom prst="rect">
            <a:avLst/>
          </a:prstGeom>
          <a:noFill/>
          <a:extLst>
            <a:ext uri="{909E8E84-426E-40DD-AFC4-6F175D3DCCD1}">
              <a14:hiddenFill xmlns:a14="http://schemas.microsoft.com/office/drawing/2010/main">
                <a:solidFill>
                  <a:srgbClr val="FFFFFF"/>
                </a:solidFill>
              </a14:hiddenFill>
            </a:ext>
          </a:extLst>
        </p:spPr>
      </p:pic>
      <p:sp>
        <p:nvSpPr>
          <p:cNvPr id="23" name="textruta 22">
            <a:extLst>
              <a:ext uri="{FF2B5EF4-FFF2-40B4-BE49-F238E27FC236}">
                <a16:creationId xmlns:a16="http://schemas.microsoft.com/office/drawing/2014/main" id="{662E9FF5-32A3-40AC-957D-04B3305BDF10}"/>
              </a:ext>
            </a:extLst>
          </p:cNvPr>
          <p:cNvSpPr txBox="1"/>
          <p:nvPr/>
        </p:nvSpPr>
        <p:spPr>
          <a:xfrm>
            <a:off x="1290948" y="2790524"/>
            <a:ext cx="3829046" cy="584775"/>
          </a:xfrm>
          <a:prstGeom prst="rect">
            <a:avLst/>
          </a:prstGeom>
          <a:noFill/>
        </p:spPr>
        <p:txBody>
          <a:bodyPr wrap="square" rtlCol="0">
            <a:spAutoFit/>
          </a:bodyPr>
          <a:lstStyle/>
          <a:p>
            <a:pPr algn="ctr"/>
            <a:r>
              <a:rPr lang="sv-SE" sz="3200" b="1" dirty="0">
                <a:effectLst/>
                <a:latin typeface="Calibri" panose="020F0502020204030204" pitchFamily="34" charset="0"/>
                <a:ea typeface="Calibri" panose="020F0502020204030204" pitchFamily="34" charset="0"/>
                <a:cs typeface="Times New Roman" panose="02020603050405020304" pitchFamily="18" charset="0"/>
              </a:rPr>
              <a:t>Talar för…</a:t>
            </a:r>
            <a:endParaRPr lang="sv-SE" sz="3200" b="1" dirty="0"/>
          </a:p>
        </p:txBody>
      </p:sp>
      <p:sp>
        <p:nvSpPr>
          <p:cNvPr id="24" name="textruta 23">
            <a:extLst>
              <a:ext uri="{FF2B5EF4-FFF2-40B4-BE49-F238E27FC236}">
                <a16:creationId xmlns:a16="http://schemas.microsoft.com/office/drawing/2014/main" id="{4B2D3817-8952-4867-BA20-A8A639E2A539}"/>
              </a:ext>
            </a:extLst>
          </p:cNvPr>
          <p:cNvSpPr txBox="1"/>
          <p:nvPr/>
        </p:nvSpPr>
        <p:spPr>
          <a:xfrm>
            <a:off x="572569" y="3369553"/>
            <a:ext cx="3685106" cy="584775"/>
          </a:xfrm>
          <a:prstGeom prst="rect">
            <a:avLst/>
          </a:prstGeom>
          <a:noFill/>
        </p:spPr>
        <p:txBody>
          <a:bodyPr wrap="square">
            <a:spAutoFit/>
          </a:bodyPr>
          <a:lstStyle/>
          <a:p>
            <a:r>
              <a:rPr lang="sv-SE" sz="3200" dirty="0">
                <a:effectLst/>
                <a:latin typeface="Calibri" panose="020F0502020204030204" pitchFamily="34" charset="0"/>
                <a:ea typeface="Calibri" panose="020F0502020204030204" pitchFamily="34" charset="0"/>
                <a:cs typeface="Times New Roman" panose="02020603050405020304" pitchFamily="18" charset="0"/>
              </a:rPr>
              <a:t>Vi har just nu pengar</a:t>
            </a:r>
            <a:endParaRPr lang="sv-SE" sz="3200" dirty="0"/>
          </a:p>
        </p:txBody>
      </p:sp>
      <p:cxnSp>
        <p:nvCxnSpPr>
          <p:cNvPr id="9" name="Rak koppling 8">
            <a:extLst>
              <a:ext uri="{FF2B5EF4-FFF2-40B4-BE49-F238E27FC236}">
                <a16:creationId xmlns:a16="http://schemas.microsoft.com/office/drawing/2014/main" id="{AC407F36-B8B3-4950-8A1E-6A82E455718F}"/>
              </a:ext>
            </a:extLst>
          </p:cNvPr>
          <p:cNvCxnSpPr/>
          <p:nvPr/>
        </p:nvCxnSpPr>
        <p:spPr>
          <a:xfrm>
            <a:off x="5305424" y="2901336"/>
            <a:ext cx="0" cy="340584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textruta 24">
            <a:extLst>
              <a:ext uri="{FF2B5EF4-FFF2-40B4-BE49-F238E27FC236}">
                <a16:creationId xmlns:a16="http://schemas.microsoft.com/office/drawing/2014/main" id="{740B4513-E9CC-4C35-A517-B8C8AB429B75}"/>
              </a:ext>
            </a:extLst>
          </p:cNvPr>
          <p:cNvSpPr txBox="1"/>
          <p:nvPr/>
        </p:nvSpPr>
        <p:spPr>
          <a:xfrm>
            <a:off x="6081445" y="3416893"/>
            <a:ext cx="4569864" cy="584775"/>
          </a:xfrm>
          <a:prstGeom prst="rect">
            <a:avLst/>
          </a:prstGeom>
          <a:noFill/>
        </p:spPr>
        <p:txBody>
          <a:bodyPr wrap="square">
            <a:spAutoFit/>
          </a:bodyPr>
          <a:lstStyle/>
          <a:p>
            <a:r>
              <a:rPr lang="sv-SE" sz="3200" dirty="0">
                <a:effectLst/>
                <a:latin typeface="Calibri" panose="020F0502020204030204" pitchFamily="34" charset="0"/>
                <a:ea typeface="Calibri" panose="020F0502020204030204" pitchFamily="34" charset="0"/>
                <a:cs typeface="Times New Roman" panose="02020603050405020304" pitchFamily="18" charset="0"/>
              </a:rPr>
              <a:t>De behövs till annat</a:t>
            </a:r>
            <a:endParaRPr lang="sv-SE" sz="3200" dirty="0"/>
          </a:p>
        </p:txBody>
      </p:sp>
      <p:pic>
        <p:nvPicPr>
          <p:cNvPr id="15" name="Picture 2" descr="Pil, Symbol, Uppåtpil, Ikon, Tecken, Infografik, Uppåt">
            <a:extLst>
              <a:ext uri="{FF2B5EF4-FFF2-40B4-BE49-F238E27FC236}">
                <a16:creationId xmlns:a16="http://schemas.microsoft.com/office/drawing/2014/main" id="{C8B4ABC3-76A5-4680-9C2C-DAE8CC14F0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2824919" y="2529744"/>
            <a:ext cx="995996" cy="3301706"/>
          </a:xfrm>
          <a:prstGeom prst="rect">
            <a:avLst/>
          </a:prstGeom>
          <a:noFill/>
          <a:extLst>
            <a:ext uri="{909E8E84-426E-40DD-AFC4-6F175D3DCCD1}">
              <a14:hiddenFill xmlns:a14="http://schemas.microsoft.com/office/drawing/2010/main">
                <a:solidFill>
                  <a:srgbClr val="FFFFFF"/>
                </a:solidFill>
              </a14:hiddenFill>
            </a:ext>
          </a:extLst>
        </p:spPr>
      </p:pic>
      <p:sp>
        <p:nvSpPr>
          <p:cNvPr id="19" name="Rubrik 1">
            <a:extLst>
              <a:ext uri="{FF2B5EF4-FFF2-40B4-BE49-F238E27FC236}">
                <a16:creationId xmlns:a16="http://schemas.microsoft.com/office/drawing/2014/main" id="{1E134B7E-6E84-420A-AB6F-986C46CBA0E2}"/>
              </a:ext>
            </a:extLst>
          </p:cNvPr>
          <p:cNvSpPr txBox="1">
            <a:spLocks/>
          </p:cNvSpPr>
          <p:nvPr/>
        </p:nvSpPr>
        <p:spPr>
          <a:xfrm>
            <a:off x="367348" y="341000"/>
            <a:ext cx="11367449" cy="85675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000" b="1" dirty="0">
                <a:solidFill>
                  <a:srgbClr val="C00000"/>
                </a:solidFill>
                <a:latin typeface="Ink Free" panose="03080402000500000000" pitchFamily="66" charset="0"/>
              </a:rPr>
              <a:t>… därefter hjälps ni åt att värdera dem! </a:t>
            </a:r>
            <a:endParaRPr lang="sv-SE" sz="4000" b="1" dirty="0">
              <a:solidFill>
                <a:srgbClr val="C00000"/>
              </a:solidFill>
              <a:latin typeface="Ink Free" panose="03080402000500000000" pitchFamily="66" charset="0"/>
              <a:ea typeface="Calibri" panose="020F0502020204030204" pitchFamily="34" charset="0"/>
              <a:cs typeface="Times New Roman" panose="02020603050405020304" pitchFamily="18" charset="0"/>
            </a:endParaRPr>
          </a:p>
        </p:txBody>
      </p:sp>
      <p:sp>
        <p:nvSpPr>
          <p:cNvPr id="18" name="textruta 17">
            <a:extLst>
              <a:ext uri="{FF2B5EF4-FFF2-40B4-BE49-F238E27FC236}">
                <a16:creationId xmlns:a16="http://schemas.microsoft.com/office/drawing/2014/main" id="{491025F6-86CD-4498-8136-C4C62CDF4F41}"/>
              </a:ext>
            </a:extLst>
          </p:cNvPr>
          <p:cNvSpPr txBox="1"/>
          <p:nvPr/>
        </p:nvSpPr>
        <p:spPr>
          <a:xfrm>
            <a:off x="314329" y="4672483"/>
            <a:ext cx="4161032" cy="584775"/>
          </a:xfrm>
          <a:prstGeom prst="rect">
            <a:avLst/>
          </a:prstGeom>
          <a:noFill/>
        </p:spPr>
        <p:txBody>
          <a:bodyPr wrap="square">
            <a:spAutoFit/>
          </a:bodyPr>
          <a:lstStyle/>
          <a:p>
            <a:r>
              <a:rPr lang="sv-SE" sz="3200" dirty="0">
                <a:effectLst/>
                <a:latin typeface="Calibri" panose="020F0502020204030204" pitchFamily="34" charset="0"/>
                <a:ea typeface="Calibri" panose="020F0502020204030204" pitchFamily="34" charset="0"/>
                <a:cs typeface="Times New Roman" panose="02020603050405020304" pitchFamily="18" charset="0"/>
              </a:rPr>
              <a:t>Ett gott intryck är viktigt</a:t>
            </a:r>
            <a:endParaRPr lang="sv-SE" sz="3200" dirty="0"/>
          </a:p>
        </p:txBody>
      </p:sp>
      <p:sp>
        <p:nvSpPr>
          <p:cNvPr id="22" name="textruta 21">
            <a:extLst>
              <a:ext uri="{FF2B5EF4-FFF2-40B4-BE49-F238E27FC236}">
                <a16:creationId xmlns:a16="http://schemas.microsoft.com/office/drawing/2014/main" id="{63ECA2E1-FC66-47EE-9734-2AE139ABFA6B}"/>
              </a:ext>
            </a:extLst>
          </p:cNvPr>
          <p:cNvSpPr txBox="1"/>
          <p:nvPr/>
        </p:nvSpPr>
        <p:spPr>
          <a:xfrm>
            <a:off x="6096000" y="4715845"/>
            <a:ext cx="5462903" cy="584775"/>
          </a:xfrm>
          <a:prstGeom prst="rect">
            <a:avLst/>
          </a:prstGeom>
          <a:noFill/>
        </p:spPr>
        <p:txBody>
          <a:bodyPr wrap="square">
            <a:spAutoFit/>
          </a:bodyPr>
          <a:lstStyle/>
          <a:p>
            <a:r>
              <a:rPr lang="sv-SE" sz="3200" dirty="0">
                <a:effectLst/>
                <a:latin typeface="Calibri" panose="020F0502020204030204" pitchFamily="34" charset="0"/>
                <a:ea typeface="Calibri" panose="020F0502020204030204" pitchFamily="34" charset="0"/>
                <a:cs typeface="Times New Roman" panose="02020603050405020304" pitchFamily="18" charset="0"/>
              </a:rPr>
              <a:t>Vi behöver gör mer än bara det</a:t>
            </a:r>
            <a:endParaRPr lang="sv-SE" sz="3200" dirty="0"/>
          </a:p>
        </p:txBody>
      </p:sp>
      <p:pic>
        <p:nvPicPr>
          <p:cNvPr id="26" name="Picture 2" descr="Pil, Symbol, Uppåtpil, Ikon, Tecken, Infografik, Uppåt">
            <a:extLst>
              <a:ext uri="{FF2B5EF4-FFF2-40B4-BE49-F238E27FC236}">
                <a16:creationId xmlns:a16="http://schemas.microsoft.com/office/drawing/2014/main" id="{2700AF51-E6C1-40FD-8C49-2F3032040F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a:off x="5239309" y="5191063"/>
            <a:ext cx="1277408" cy="59271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Pil, Symbol, Uppåtpil, Ikon, Tecken, Infografik, Uppåt">
            <a:extLst>
              <a:ext uri="{FF2B5EF4-FFF2-40B4-BE49-F238E27FC236}">
                <a16:creationId xmlns:a16="http://schemas.microsoft.com/office/drawing/2014/main" id="{5726FD07-8207-45EC-A284-2D451EF19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2185464" y="3103315"/>
            <a:ext cx="995996" cy="4733922"/>
          </a:xfrm>
          <a:prstGeom prst="rect">
            <a:avLst/>
          </a:prstGeom>
          <a:noFill/>
          <a:extLst>
            <a:ext uri="{909E8E84-426E-40DD-AFC4-6F175D3DCCD1}">
              <a14:hiddenFill xmlns:a14="http://schemas.microsoft.com/office/drawing/2010/main">
                <a:solidFill>
                  <a:srgbClr val="FFFFFF"/>
                </a:solidFill>
              </a14:hiddenFill>
            </a:ext>
          </a:extLst>
        </p:spPr>
      </p:pic>
      <p:sp>
        <p:nvSpPr>
          <p:cNvPr id="28" name="textruta 27">
            <a:extLst>
              <a:ext uri="{FF2B5EF4-FFF2-40B4-BE49-F238E27FC236}">
                <a16:creationId xmlns:a16="http://schemas.microsoft.com/office/drawing/2014/main" id="{0B079874-CB53-4BF8-B0F2-D200EC58D6B2}"/>
              </a:ext>
            </a:extLst>
          </p:cNvPr>
          <p:cNvSpPr txBox="1"/>
          <p:nvPr/>
        </p:nvSpPr>
        <p:spPr>
          <a:xfrm>
            <a:off x="2093690" y="1349377"/>
            <a:ext cx="6657974" cy="1077218"/>
          </a:xfrm>
          <a:prstGeom prst="rect">
            <a:avLst/>
          </a:prstGeom>
          <a:noFill/>
        </p:spPr>
        <p:txBody>
          <a:bodyPr wrap="square" rtlCol="0">
            <a:spAutoFit/>
          </a:bodyPr>
          <a:lstStyle/>
          <a:p>
            <a:pPr algn="ctr"/>
            <a:r>
              <a:rPr lang="sv-SE" sz="3200" b="1" dirty="0">
                <a:latin typeface="Calibri" panose="020F0502020204030204" pitchFamily="34" charset="0"/>
                <a:ea typeface="Calibri" panose="020F0502020204030204" pitchFamily="34" charset="0"/>
                <a:cs typeface="Times New Roman" panose="02020603050405020304" pitchFamily="18" charset="0"/>
              </a:rPr>
              <a:t>Ska vi </a:t>
            </a:r>
            <a:r>
              <a:rPr lang="sv-SE" sz="3200" b="1" dirty="0">
                <a:effectLst/>
                <a:latin typeface="Calibri" panose="020F0502020204030204" pitchFamily="34" charset="0"/>
                <a:ea typeface="Calibri" panose="020F0502020204030204" pitchFamily="34" charset="0"/>
                <a:cs typeface="Times New Roman" panose="02020603050405020304" pitchFamily="18" charset="0"/>
              </a:rPr>
              <a:t>satsa 10 000 kr på att </a:t>
            </a:r>
            <a:br>
              <a:rPr lang="sv-SE" sz="3200" b="1" dirty="0">
                <a:effectLst/>
                <a:latin typeface="Calibri" panose="020F0502020204030204" pitchFamily="34" charset="0"/>
                <a:ea typeface="Calibri" panose="020F0502020204030204" pitchFamily="34" charset="0"/>
                <a:cs typeface="Times New Roman" panose="02020603050405020304" pitchFamily="18" charset="0"/>
              </a:rPr>
            </a:br>
            <a:r>
              <a:rPr lang="sv-SE" sz="3200" b="1" dirty="0">
                <a:effectLst/>
                <a:latin typeface="Calibri" panose="020F0502020204030204" pitchFamily="34" charset="0"/>
                <a:ea typeface="Calibri" panose="020F0502020204030204" pitchFamily="34" charset="0"/>
                <a:cs typeface="Times New Roman" panose="02020603050405020304" pitchFamily="18" charset="0"/>
              </a:rPr>
              <a:t>rusta upp kyrkans entré?</a:t>
            </a:r>
            <a:endParaRPr lang="sv-SE" sz="3200" b="1" dirty="0"/>
          </a:p>
        </p:txBody>
      </p:sp>
    </p:spTree>
    <p:extLst>
      <p:ext uri="{BB962C8B-B14F-4D97-AF65-F5344CB8AC3E}">
        <p14:creationId xmlns:p14="http://schemas.microsoft.com/office/powerpoint/2010/main" val="2545485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ADB04C-BEDD-4EA6-B884-2B222D097B93}"/>
              </a:ext>
            </a:extLst>
          </p:cNvPr>
          <p:cNvSpPr>
            <a:spLocks noGrp="1"/>
          </p:cNvSpPr>
          <p:nvPr>
            <p:ph type="ctrTitle"/>
          </p:nvPr>
        </p:nvSpPr>
        <p:spPr>
          <a:xfrm>
            <a:off x="508827" y="1455937"/>
            <a:ext cx="11587797" cy="1904999"/>
          </a:xfrm>
        </p:spPr>
        <p:txBody>
          <a:bodyPr anchor="b">
            <a:normAutofit/>
          </a:bodyPr>
          <a:lstStyle/>
          <a:p>
            <a:pPr algn="l"/>
            <a:r>
              <a:rPr lang="sv-SE" sz="3200" dirty="0">
                <a:latin typeface="+mn-lt"/>
              </a:rPr>
              <a:t>Ett bra tips är att lägga krut på </a:t>
            </a:r>
            <a:br>
              <a:rPr lang="sv-SE" sz="3200" dirty="0">
                <a:latin typeface="+mn-lt"/>
              </a:rPr>
            </a:br>
            <a:r>
              <a:rPr lang="sv-SE" sz="3200" dirty="0">
                <a:latin typeface="+mn-lt"/>
              </a:rPr>
              <a:t>att ta fram bra och goda kriterier.</a:t>
            </a:r>
          </a:p>
        </p:txBody>
      </p:sp>
      <p:sp>
        <p:nvSpPr>
          <p:cNvPr id="11" name="Rubrik 1">
            <a:extLst>
              <a:ext uri="{FF2B5EF4-FFF2-40B4-BE49-F238E27FC236}">
                <a16:creationId xmlns:a16="http://schemas.microsoft.com/office/drawing/2014/main" id="{2488EDF2-1A43-40AD-9B76-7BBF65DCD1BE}"/>
              </a:ext>
            </a:extLst>
          </p:cNvPr>
          <p:cNvSpPr txBox="1">
            <a:spLocks/>
          </p:cNvSpPr>
          <p:nvPr/>
        </p:nvSpPr>
        <p:spPr>
          <a:xfrm>
            <a:off x="508827" y="144782"/>
            <a:ext cx="6277101" cy="17506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Det här med beslut och att vara överens…</a:t>
            </a:r>
          </a:p>
        </p:txBody>
      </p:sp>
      <p:pic>
        <p:nvPicPr>
          <p:cNvPr id="7" name="Picture 2" descr="Möte, Företag, Brainstorming, Spåna, Affärsmän">
            <a:extLst>
              <a:ext uri="{FF2B5EF4-FFF2-40B4-BE49-F238E27FC236}">
                <a16:creationId xmlns:a16="http://schemas.microsoft.com/office/drawing/2014/main" id="{BA75131E-C21E-4A98-946A-0E6C1B613B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928" y="2915325"/>
            <a:ext cx="4872672" cy="3537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447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5DB3C3DA-CFA1-45F2-ACF9-760A5D68F3A4}"/>
              </a:ext>
            </a:extLst>
          </p:cNvPr>
          <p:cNvSpPr txBox="1"/>
          <p:nvPr/>
        </p:nvSpPr>
        <p:spPr>
          <a:xfrm>
            <a:off x="498667" y="555754"/>
            <a:ext cx="8411653" cy="6001643"/>
          </a:xfrm>
          <a:prstGeom prst="rect">
            <a:avLst/>
          </a:prstGeom>
          <a:noFill/>
        </p:spPr>
        <p:txBody>
          <a:bodyPr wrap="square">
            <a:spAutoFit/>
          </a:bodyPr>
          <a:lstStyle/>
          <a:p>
            <a:r>
              <a:rPr lang="sv-SE" sz="3200" b="1" i="1" dirty="0">
                <a:effectLst/>
                <a:latin typeface="Calibri" panose="020F0502020204030204" pitchFamily="34" charset="0"/>
                <a:ea typeface="Calibri" panose="020F0502020204030204" pitchFamily="34" charset="0"/>
                <a:cs typeface="Times New Roman" panose="02020603050405020304" pitchFamily="18" charset="0"/>
              </a:rPr>
              <a:t>Låt säga att ni vill bygga om i era lokaler</a:t>
            </a:r>
          </a:p>
          <a:p>
            <a:r>
              <a:rPr lang="sv-SE" sz="3200" dirty="0">
                <a:effectLst/>
                <a:latin typeface="Calibri" panose="020F0502020204030204" pitchFamily="34" charset="0"/>
                <a:ea typeface="Calibri" panose="020F0502020204030204" pitchFamily="34" charset="0"/>
                <a:cs typeface="Times New Roman" panose="02020603050405020304" pitchFamily="18" charset="0"/>
              </a:rPr>
              <a:t>Sätt igång processer och börja samtalen om de stora dragen ni vill vara överens om.</a:t>
            </a:r>
          </a:p>
          <a:p>
            <a:endParaRPr lang="sv-SE" sz="3200" i="1" dirty="0">
              <a:latin typeface="Calibri" panose="020F0502020204030204" pitchFamily="34" charset="0"/>
              <a:ea typeface="Calibri" panose="020F0502020204030204" pitchFamily="34" charset="0"/>
              <a:cs typeface="Times New Roman" panose="02020603050405020304" pitchFamily="18" charset="0"/>
            </a:endParaRPr>
          </a:p>
          <a:p>
            <a:r>
              <a:rPr lang="sv-SE" sz="3200" i="1" dirty="0">
                <a:latin typeface="Calibri" panose="020F0502020204030204" pitchFamily="34" charset="0"/>
                <a:ea typeface="Calibri" panose="020F0502020204030204" pitchFamily="34" charset="0"/>
                <a:cs typeface="Times New Roman" panose="02020603050405020304" pitchFamily="18" charset="0"/>
              </a:rPr>
              <a:t>Exempelvis:</a:t>
            </a:r>
            <a:endParaRPr lang="sv-SE" sz="3200"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sv-SE" sz="3200" dirty="0">
                <a:effectLst/>
                <a:latin typeface="Calibri" panose="020F0502020204030204" pitchFamily="34" charset="0"/>
                <a:ea typeface="Calibri" panose="020F0502020204030204" pitchFamily="34" charset="0"/>
                <a:cs typeface="Times New Roman" panose="02020603050405020304" pitchFamily="18" charset="0"/>
              </a:rPr>
              <a:t>Lokalerna ska främst anpassas för våra tonåringar</a:t>
            </a:r>
          </a:p>
          <a:p>
            <a:pPr marL="342900" lvl="0" indent="-342900">
              <a:buFont typeface="Calibri" panose="020F0502020204030204" pitchFamily="34" charset="0"/>
              <a:buChar char="-"/>
            </a:pPr>
            <a:r>
              <a:rPr lang="sv-SE" sz="3200" dirty="0">
                <a:effectLst/>
                <a:latin typeface="Calibri" panose="020F0502020204030204" pitchFamily="34" charset="0"/>
                <a:ea typeface="Calibri" panose="020F0502020204030204" pitchFamily="34" charset="0"/>
                <a:cs typeface="Times New Roman" panose="02020603050405020304" pitchFamily="18" charset="0"/>
              </a:rPr>
              <a:t>Ytan det gäller är hela källarvåningen </a:t>
            </a:r>
          </a:p>
          <a:p>
            <a:pPr marL="342900" lvl="0" indent="-342900">
              <a:buFont typeface="Calibri" panose="020F0502020204030204" pitchFamily="34" charset="0"/>
              <a:buChar char="-"/>
            </a:pPr>
            <a:r>
              <a:rPr lang="sv-SE" sz="3200" dirty="0">
                <a:effectLst/>
                <a:latin typeface="Calibri" panose="020F0502020204030204" pitchFamily="34" charset="0"/>
                <a:ea typeface="Calibri" panose="020F0502020204030204" pitchFamily="34" charset="0"/>
                <a:cs typeface="Times New Roman" panose="02020603050405020304" pitchFamily="18" charset="0"/>
              </a:rPr>
              <a:t>Vi satsar på ljusa färger</a:t>
            </a:r>
          </a:p>
          <a:p>
            <a:pPr marL="342900" lvl="0" indent="-342900">
              <a:buFont typeface="Calibri" panose="020F0502020204030204" pitchFamily="34" charset="0"/>
              <a:buChar char="-"/>
            </a:pPr>
            <a:r>
              <a:rPr lang="sv-SE" sz="3200" dirty="0">
                <a:effectLst/>
                <a:latin typeface="Calibri" panose="020F0502020204030204" pitchFamily="34" charset="0"/>
                <a:ea typeface="Calibri" panose="020F0502020204030204" pitchFamily="34" charset="0"/>
                <a:cs typeface="Times New Roman" panose="02020603050405020304" pitchFamily="18" charset="0"/>
              </a:rPr>
              <a:t>Det är viktigt med möbler som håller över tid</a:t>
            </a:r>
          </a:p>
          <a:p>
            <a:pPr marL="342900" lvl="0" indent="-342900">
              <a:buFont typeface="Calibri" panose="020F0502020204030204" pitchFamily="34" charset="0"/>
              <a:buChar char="-"/>
            </a:pPr>
            <a:r>
              <a:rPr lang="sv-SE" sz="3200" dirty="0">
                <a:effectLst/>
                <a:latin typeface="Calibri" panose="020F0502020204030204" pitchFamily="34" charset="0"/>
                <a:ea typeface="Calibri" panose="020F0502020204030204" pitchFamily="34" charset="0"/>
                <a:cs typeface="Times New Roman" panose="02020603050405020304" pitchFamily="18" charset="0"/>
              </a:rPr>
              <a:t>Den ekonomiska ramen är 200 000 kr</a:t>
            </a:r>
          </a:p>
          <a:p>
            <a:pPr marL="342900" lvl="0" indent="-342900">
              <a:buFont typeface="Calibri" panose="020F0502020204030204" pitchFamily="34" charset="0"/>
              <a:buChar char="-"/>
            </a:pPr>
            <a:r>
              <a:rPr lang="sv-SE" sz="3200" dirty="0">
                <a:latin typeface="Calibri" panose="020F0502020204030204" pitchFamily="34" charset="0"/>
                <a:ea typeface="Calibri" panose="020F0502020204030204" pitchFamily="34" charset="0"/>
                <a:cs typeface="Times New Roman" panose="02020603050405020304" pitchFamily="18" charset="0"/>
              </a:rPr>
              <a:t>…</a:t>
            </a:r>
            <a:endParaRPr lang="sv-SE"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122" name="Picture 2" descr="Verktygslåda, Verktyg, Röd, Utrustning, Låda, Snickeri">
            <a:extLst>
              <a:ext uri="{FF2B5EF4-FFF2-40B4-BE49-F238E27FC236}">
                <a16:creationId xmlns:a16="http://schemas.microsoft.com/office/drawing/2014/main" id="{F01BF2C6-742D-450F-9D55-E30B744FC1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3094" y="3091686"/>
            <a:ext cx="3228396" cy="321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48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öte, Företag, Brainstorming, Spåna, Affärsmän">
            <a:extLst>
              <a:ext uri="{FF2B5EF4-FFF2-40B4-BE49-F238E27FC236}">
                <a16:creationId xmlns:a16="http://schemas.microsoft.com/office/drawing/2014/main" id="{581E7C49-2C97-43F0-B8B8-7C76247B2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0526" y="3804434"/>
            <a:ext cx="3648074" cy="2648654"/>
          </a:xfrm>
          <a:prstGeom prst="rect">
            <a:avLst/>
          </a:prstGeom>
          <a:noFill/>
          <a:extLst>
            <a:ext uri="{909E8E84-426E-40DD-AFC4-6F175D3DCCD1}">
              <a14:hiddenFill xmlns:a14="http://schemas.microsoft.com/office/drawing/2010/main">
                <a:solidFill>
                  <a:srgbClr val="FFFFFF"/>
                </a:solidFill>
              </a14:hiddenFill>
            </a:ext>
          </a:extLst>
        </p:spPr>
      </p:pic>
      <p:sp>
        <p:nvSpPr>
          <p:cNvPr id="11" name="Rubrik 1">
            <a:extLst>
              <a:ext uri="{FF2B5EF4-FFF2-40B4-BE49-F238E27FC236}">
                <a16:creationId xmlns:a16="http://schemas.microsoft.com/office/drawing/2014/main" id="{2488EDF2-1A43-40AD-9B76-7BBF65DCD1BE}"/>
              </a:ext>
            </a:extLst>
          </p:cNvPr>
          <p:cNvSpPr txBox="1">
            <a:spLocks/>
          </p:cNvSpPr>
          <p:nvPr/>
        </p:nvSpPr>
        <p:spPr>
          <a:xfrm>
            <a:off x="508827" y="144782"/>
            <a:ext cx="8292273" cy="17506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Hur ska vi välja och gå vidare? </a:t>
            </a:r>
          </a:p>
        </p:txBody>
      </p:sp>
      <p:cxnSp>
        <p:nvCxnSpPr>
          <p:cNvPr id="4" name="Rak pilkoppling 3">
            <a:extLst>
              <a:ext uri="{FF2B5EF4-FFF2-40B4-BE49-F238E27FC236}">
                <a16:creationId xmlns:a16="http://schemas.microsoft.com/office/drawing/2014/main" id="{5989F6F6-42AE-4620-8885-490C3AC7873E}"/>
              </a:ext>
            </a:extLst>
          </p:cNvPr>
          <p:cNvCxnSpPr>
            <a:cxnSpLocks noChangeShapeType="1"/>
          </p:cNvCxnSpPr>
          <p:nvPr/>
        </p:nvCxnSpPr>
        <p:spPr bwMode="auto">
          <a:xfrm flipV="1">
            <a:off x="894080" y="9548496"/>
            <a:ext cx="2830195" cy="45085"/>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cxnSp>
        <p:nvCxnSpPr>
          <p:cNvPr id="5" name="Rak pilkoppling 4">
            <a:extLst>
              <a:ext uri="{FF2B5EF4-FFF2-40B4-BE49-F238E27FC236}">
                <a16:creationId xmlns:a16="http://schemas.microsoft.com/office/drawing/2014/main" id="{7BF2393A-CB28-49A1-9A43-B6FFBE953BD4}"/>
              </a:ext>
            </a:extLst>
          </p:cNvPr>
          <p:cNvCxnSpPr>
            <a:cxnSpLocks noChangeShapeType="1"/>
          </p:cNvCxnSpPr>
          <p:nvPr/>
        </p:nvCxnSpPr>
        <p:spPr bwMode="auto">
          <a:xfrm>
            <a:off x="2266315" y="8719820"/>
            <a:ext cx="45085" cy="1950720"/>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sp>
        <p:nvSpPr>
          <p:cNvPr id="3" name="Rectangle 4">
            <a:extLst>
              <a:ext uri="{FF2B5EF4-FFF2-40B4-BE49-F238E27FC236}">
                <a16:creationId xmlns:a16="http://schemas.microsoft.com/office/drawing/2014/main" id="{4BD5B767-4DFD-4CD6-B8B3-C6A0E48932B2}"/>
              </a:ext>
            </a:extLst>
          </p:cNvPr>
          <p:cNvSpPr>
            <a:spLocks noChangeArrowheads="1"/>
          </p:cNvSpPr>
          <p:nvPr/>
        </p:nvSpPr>
        <p:spPr bwMode="auto">
          <a:xfrm>
            <a:off x="1070928" y="2016266"/>
            <a:ext cx="5715000"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BEHÅLLA! 		UTVECKLA!</a:t>
            </a:r>
            <a:endParaRPr kumimoji="0" lang="sv-SE" altLang="sv-SE"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43D59077-BEF8-4043-9E1E-09B922424899}"/>
              </a:ext>
            </a:extLst>
          </p:cNvPr>
          <p:cNvSpPr>
            <a:spLocks noChangeArrowheads="1"/>
          </p:cNvSpPr>
          <p:nvPr/>
        </p:nvSpPr>
        <p:spPr bwMode="auto">
          <a:xfrm>
            <a:off x="1000125" y="3782993"/>
            <a:ext cx="5887381"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dirty="0">
                <a:ln>
                  <a:noFill/>
                </a:ln>
                <a:solidFill>
                  <a:schemeClr val="tx1"/>
                </a:solidFill>
                <a:effectLst/>
                <a:latin typeface="Arial" panose="020B0604020202020204" pitchFamily="34"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AVVECKLA!	 ANDRA FÖRSLAG</a:t>
            </a:r>
            <a:b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/VÄGAR</a:t>
            </a:r>
            <a:endParaRPr kumimoji="0" lang="sv-SE" altLang="sv-SE"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0" name="Rak koppling 9">
            <a:extLst>
              <a:ext uri="{FF2B5EF4-FFF2-40B4-BE49-F238E27FC236}">
                <a16:creationId xmlns:a16="http://schemas.microsoft.com/office/drawing/2014/main" id="{7E9CE872-87C3-44FF-ACB4-F6C6DDFE83CD}"/>
              </a:ext>
            </a:extLst>
          </p:cNvPr>
          <p:cNvCxnSpPr/>
          <p:nvPr/>
        </p:nvCxnSpPr>
        <p:spPr>
          <a:xfrm>
            <a:off x="3343275" y="2524125"/>
            <a:ext cx="0" cy="381952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82DBC86A-C6B4-4EC6-873E-96893784CB70}"/>
              </a:ext>
            </a:extLst>
          </p:cNvPr>
          <p:cNvCxnSpPr>
            <a:cxnSpLocks/>
          </p:cNvCxnSpPr>
          <p:nvPr/>
        </p:nvCxnSpPr>
        <p:spPr>
          <a:xfrm>
            <a:off x="862012" y="4307542"/>
            <a:ext cx="496252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111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öte, Företag, Brainstorming, Spåna, Affärsmän">
            <a:extLst>
              <a:ext uri="{FF2B5EF4-FFF2-40B4-BE49-F238E27FC236}">
                <a16:creationId xmlns:a16="http://schemas.microsoft.com/office/drawing/2014/main" id="{581E7C49-2C97-43F0-B8B8-7C76247B2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450" y="501479"/>
            <a:ext cx="4124000" cy="2994196"/>
          </a:xfrm>
          <a:prstGeom prst="rect">
            <a:avLst/>
          </a:prstGeom>
          <a:noFill/>
          <a:extLst>
            <a:ext uri="{909E8E84-426E-40DD-AFC4-6F175D3DCCD1}">
              <a14:hiddenFill xmlns:a14="http://schemas.microsoft.com/office/drawing/2010/main">
                <a:solidFill>
                  <a:srgbClr val="FFFFFF"/>
                </a:solidFill>
              </a14:hiddenFill>
            </a:ext>
          </a:extLst>
        </p:spPr>
      </p:pic>
      <p:sp>
        <p:nvSpPr>
          <p:cNvPr id="11" name="Rubrik 1">
            <a:extLst>
              <a:ext uri="{FF2B5EF4-FFF2-40B4-BE49-F238E27FC236}">
                <a16:creationId xmlns:a16="http://schemas.microsoft.com/office/drawing/2014/main" id="{2488EDF2-1A43-40AD-9B76-7BBF65DCD1BE}"/>
              </a:ext>
            </a:extLst>
          </p:cNvPr>
          <p:cNvSpPr txBox="1">
            <a:spLocks/>
          </p:cNvSpPr>
          <p:nvPr/>
        </p:nvSpPr>
        <p:spPr>
          <a:xfrm>
            <a:off x="680277" y="-234887"/>
            <a:ext cx="8292273" cy="17506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400" b="1" dirty="0">
                <a:solidFill>
                  <a:srgbClr val="C00000"/>
                </a:solidFill>
                <a:latin typeface="Ink Free" panose="03080402000500000000" pitchFamily="66" charset="0"/>
              </a:rPr>
              <a:t>Hur ska vi prioritera? </a:t>
            </a:r>
          </a:p>
        </p:txBody>
      </p:sp>
      <p:cxnSp>
        <p:nvCxnSpPr>
          <p:cNvPr id="4" name="Rak pilkoppling 3">
            <a:extLst>
              <a:ext uri="{FF2B5EF4-FFF2-40B4-BE49-F238E27FC236}">
                <a16:creationId xmlns:a16="http://schemas.microsoft.com/office/drawing/2014/main" id="{5989F6F6-42AE-4620-8885-490C3AC7873E}"/>
              </a:ext>
            </a:extLst>
          </p:cNvPr>
          <p:cNvCxnSpPr>
            <a:cxnSpLocks noChangeShapeType="1"/>
          </p:cNvCxnSpPr>
          <p:nvPr/>
        </p:nvCxnSpPr>
        <p:spPr bwMode="auto">
          <a:xfrm flipV="1">
            <a:off x="894080" y="9548496"/>
            <a:ext cx="2830195" cy="45085"/>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cxnSp>
        <p:nvCxnSpPr>
          <p:cNvPr id="5" name="Rak pilkoppling 4">
            <a:extLst>
              <a:ext uri="{FF2B5EF4-FFF2-40B4-BE49-F238E27FC236}">
                <a16:creationId xmlns:a16="http://schemas.microsoft.com/office/drawing/2014/main" id="{7BF2393A-CB28-49A1-9A43-B6FFBE953BD4}"/>
              </a:ext>
            </a:extLst>
          </p:cNvPr>
          <p:cNvCxnSpPr>
            <a:cxnSpLocks noChangeShapeType="1"/>
          </p:cNvCxnSpPr>
          <p:nvPr/>
        </p:nvCxnSpPr>
        <p:spPr bwMode="auto">
          <a:xfrm>
            <a:off x="2266315" y="8719820"/>
            <a:ext cx="45085" cy="1950720"/>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sp>
        <p:nvSpPr>
          <p:cNvPr id="3" name="Rectangle 4">
            <a:extLst>
              <a:ext uri="{FF2B5EF4-FFF2-40B4-BE49-F238E27FC236}">
                <a16:creationId xmlns:a16="http://schemas.microsoft.com/office/drawing/2014/main" id="{4BD5B767-4DFD-4CD6-B8B3-C6A0E48932B2}"/>
              </a:ext>
            </a:extLst>
          </p:cNvPr>
          <p:cNvSpPr>
            <a:spLocks noChangeArrowheads="1"/>
          </p:cNvSpPr>
          <p:nvPr/>
        </p:nvSpPr>
        <p:spPr bwMode="auto">
          <a:xfrm>
            <a:off x="518351" y="1825806"/>
            <a:ext cx="208197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Mycket tid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43D59077-BEF8-4043-9E1E-09B922424899}"/>
              </a:ext>
            </a:extLst>
          </p:cNvPr>
          <p:cNvSpPr>
            <a:spLocks noChangeArrowheads="1"/>
          </p:cNvSpPr>
          <p:nvPr/>
        </p:nvSpPr>
        <p:spPr bwMode="auto">
          <a:xfrm>
            <a:off x="5228592" y="5887844"/>
            <a:ext cx="374395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Mycket viktigt!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9" name="Rak pilkoppling 8">
            <a:extLst>
              <a:ext uri="{FF2B5EF4-FFF2-40B4-BE49-F238E27FC236}">
                <a16:creationId xmlns:a16="http://schemas.microsoft.com/office/drawing/2014/main" id="{603FD0E1-D5B7-4721-8DDA-D682F9D87292}"/>
              </a:ext>
            </a:extLst>
          </p:cNvPr>
          <p:cNvCxnSpPr/>
          <p:nvPr/>
        </p:nvCxnSpPr>
        <p:spPr>
          <a:xfrm flipV="1">
            <a:off x="1452562" y="5866403"/>
            <a:ext cx="5457825" cy="2144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id="{9D8807DA-C101-44C7-8E6D-FB5771FD6128}"/>
              </a:ext>
            </a:extLst>
          </p:cNvPr>
          <p:cNvCxnSpPr>
            <a:cxnSpLocks/>
          </p:cNvCxnSpPr>
          <p:nvPr/>
        </p:nvCxnSpPr>
        <p:spPr>
          <a:xfrm flipV="1">
            <a:off x="1437640" y="2423166"/>
            <a:ext cx="0" cy="344419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4">
            <a:extLst>
              <a:ext uri="{FF2B5EF4-FFF2-40B4-BE49-F238E27FC236}">
                <a16:creationId xmlns:a16="http://schemas.microsoft.com/office/drawing/2014/main" id="{1F0311B6-C302-4205-8BC7-40E44CCF5C14}"/>
              </a:ext>
            </a:extLst>
          </p:cNvPr>
          <p:cNvSpPr>
            <a:spLocks noChangeArrowheads="1"/>
          </p:cNvSpPr>
          <p:nvPr/>
        </p:nvSpPr>
        <p:spPr bwMode="auto">
          <a:xfrm>
            <a:off x="894080" y="5933372"/>
            <a:ext cx="20819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Lite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248035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579</Words>
  <Application>Microsoft Office PowerPoint</Application>
  <PresentationFormat>Bredbild</PresentationFormat>
  <Paragraphs>112</Paragraphs>
  <Slides>14</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14</vt:i4>
      </vt:variant>
    </vt:vector>
  </HeadingPairs>
  <TitlesOfParts>
    <vt:vector size="20" baseType="lpstr">
      <vt:lpstr>Arial</vt:lpstr>
      <vt:lpstr>Calibri</vt:lpstr>
      <vt:lpstr>Calibri Light</vt:lpstr>
      <vt:lpstr>Ink Free</vt:lpstr>
      <vt:lpstr>Tw Cen MT</vt:lpstr>
      <vt:lpstr>Office-tema</vt:lpstr>
      <vt:lpstr>Nu tar vi en kort paus! </vt:lpstr>
      <vt:lpstr>Nu tar vi en kort paus! </vt:lpstr>
      <vt:lpstr>PowerPoint-presentation</vt:lpstr>
      <vt:lpstr>PowerPoint-presentation</vt:lpstr>
      <vt:lpstr>PowerPoint-presentation</vt:lpstr>
      <vt:lpstr>Ett bra tips är att lägga krut på  att ta fram bra och goda kriterier.</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dc:title>
  <dc:creator>Susanne Olofsson</dc:creator>
  <cp:lastModifiedBy>Susanne Olofsson</cp:lastModifiedBy>
  <cp:revision>14</cp:revision>
  <dcterms:created xsi:type="dcterms:W3CDTF">2021-12-13T12:07:29Z</dcterms:created>
  <dcterms:modified xsi:type="dcterms:W3CDTF">2022-01-18T15:09:07Z</dcterms:modified>
</cp:coreProperties>
</file>